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57" r:id="rId3"/>
    <p:sldId id="350" r:id="rId4"/>
    <p:sldId id="349" r:id="rId5"/>
    <p:sldId id="348" r:id="rId6"/>
    <p:sldId id="353" r:id="rId7"/>
    <p:sldId id="271" r:id="rId8"/>
    <p:sldId id="263" r:id="rId9"/>
    <p:sldId id="264" r:id="rId10"/>
    <p:sldId id="267" r:id="rId11"/>
    <p:sldId id="266" r:id="rId12"/>
    <p:sldId id="270" r:id="rId13"/>
    <p:sldId id="268" r:id="rId14"/>
    <p:sldId id="331" r:id="rId15"/>
    <p:sldId id="330" r:id="rId16"/>
    <p:sldId id="329" r:id="rId17"/>
    <p:sldId id="351" r:id="rId18"/>
    <p:sldId id="325" r:id="rId19"/>
    <p:sldId id="326" r:id="rId20"/>
    <p:sldId id="296" r:id="rId21"/>
    <p:sldId id="343" r:id="rId22"/>
    <p:sldId id="346" r:id="rId23"/>
    <p:sldId id="345" r:id="rId24"/>
    <p:sldId id="339" r:id="rId25"/>
    <p:sldId id="340" r:id="rId26"/>
    <p:sldId id="341" r:id="rId27"/>
    <p:sldId id="342" r:id="rId28"/>
    <p:sldId id="344" r:id="rId29"/>
    <p:sldId id="352" r:id="rId30"/>
    <p:sldId id="257" r:id="rId31"/>
    <p:sldId id="354" r:id="rId32"/>
    <p:sldId id="355" r:id="rId33"/>
    <p:sldId id="356" r:id="rId34"/>
    <p:sldId id="347" r:id="rId35"/>
    <p:sldId id="358" r:id="rId36"/>
    <p:sldId id="359" r:id="rId37"/>
    <p:sldId id="273" r:id="rId38"/>
    <p:sldId id="322"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660"/>
  </p:normalViewPr>
  <p:slideViewPr>
    <p:cSldViewPr snapToGrid="0">
      <p:cViewPr varScale="1">
        <p:scale>
          <a:sx n="112" d="100"/>
          <a:sy n="112" d="100"/>
        </p:scale>
        <p:origin x="37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1988-1992 &amp; 2017-2022</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Field2</c:v>
          </c:tx>
          <c:spPr>
            <a:solidFill>
              <a:schemeClr val="accent1"/>
            </a:solidFill>
            <a:ln>
              <a:noFill/>
            </a:ln>
            <a:effectLst/>
          </c:spPr>
          <c:invertIfNegative val="0"/>
          <c:dPt>
            <c:idx val="7"/>
            <c:invertIfNegative val="0"/>
            <c:bubble3D val="0"/>
            <c:spPr>
              <a:solidFill>
                <a:srgbClr val="00B050"/>
              </a:solidFill>
              <a:ln>
                <a:noFill/>
              </a:ln>
              <a:effectLst/>
            </c:spPr>
            <c:extLst>
              <c:ext xmlns:c16="http://schemas.microsoft.com/office/drawing/2014/chart" uri="{C3380CC4-5D6E-409C-BE32-E72D297353CC}">
                <c16:uniqueId val="{00000000-46C6-4670-BF68-91591FA7B5F5}"/>
              </c:ext>
            </c:extLst>
          </c:dPt>
          <c:dPt>
            <c:idx val="8"/>
            <c:invertIfNegative val="0"/>
            <c:bubble3D val="0"/>
            <c:spPr>
              <a:solidFill>
                <a:srgbClr val="00B050"/>
              </a:solidFill>
              <a:ln>
                <a:noFill/>
              </a:ln>
              <a:effectLst/>
            </c:spPr>
            <c:extLst>
              <c:ext xmlns:c16="http://schemas.microsoft.com/office/drawing/2014/chart" uri="{C3380CC4-5D6E-409C-BE32-E72D297353CC}">
                <c16:uniqueId val="{00000001-46C6-4670-BF68-91591FA7B5F5}"/>
              </c:ext>
            </c:extLst>
          </c:dPt>
          <c:dPt>
            <c:idx val="10"/>
            <c:invertIfNegative val="0"/>
            <c:bubble3D val="0"/>
            <c:spPr>
              <a:solidFill>
                <a:srgbClr val="00B050"/>
              </a:solidFill>
              <a:ln>
                <a:noFill/>
              </a:ln>
              <a:effectLst/>
            </c:spPr>
            <c:extLst>
              <c:ext xmlns:c16="http://schemas.microsoft.com/office/drawing/2014/chart" uri="{C3380CC4-5D6E-409C-BE32-E72D297353CC}">
                <c16:uniqueId val="{00000002-46C6-4670-BF68-91591FA7B5F5}"/>
              </c:ext>
            </c:extLst>
          </c:dPt>
          <c:dPt>
            <c:idx val="17"/>
            <c:invertIfNegative val="0"/>
            <c:bubble3D val="0"/>
            <c:spPr>
              <a:solidFill>
                <a:srgbClr val="00B050"/>
              </a:solidFill>
              <a:ln>
                <a:noFill/>
              </a:ln>
              <a:effectLst/>
            </c:spPr>
            <c:extLst>
              <c:ext xmlns:c16="http://schemas.microsoft.com/office/drawing/2014/chart" uri="{C3380CC4-5D6E-409C-BE32-E72D297353CC}">
                <c16:uniqueId val="{00000003-46C6-4670-BF68-91591FA7B5F5}"/>
              </c:ext>
            </c:extLst>
          </c:dPt>
          <c:cat>
            <c:strRef>
              <c:f>Suggestion1!$E$3:$E$26</c:f>
              <c:strCache>
                <c:ptCount val="24"/>
                <c:pt idx="0">
                  <c:v>2</c:v>
                </c:pt>
                <c:pt idx="1">
                  <c:v>1</c:v>
                </c:pt>
                <c:pt idx="2">
                  <c:v>3</c:v>
                </c:pt>
                <c:pt idx="3">
                  <c:v>Pin</c:v>
                </c:pt>
                <c:pt idx="4">
                  <c:v>4</c:v>
                </c:pt>
                <c:pt idx="5">
                  <c:v>5</c:v>
                </c:pt>
                <c:pt idx="6">
                  <c:v>6</c:v>
                </c:pt>
                <c:pt idx="7">
                  <c:v>8</c:v>
                </c:pt>
                <c:pt idx="8">
                  <c:v>9</c:v>
                </c:pt>
                <c:pt idx="9">
                  <c:v>7</c:v>
                </c:pt>
                <c:pt idx="10">
                  <c:v>15</c:v>
                </c:pt>
                <c:pt idx="11">
                  <c:v>10</c:v>
                </c:pt>
                <c:pt idx="12">
                  <c:v>11</c:v>
                </c:pt>
                <c:pt idx="13">
                  <c:v>Default</c:v>
                </c:pt>
                <c:pt idx="14">
                  <c:v>12</c:v>
                </c:pt>
                <c:pt idx="15">
                  <c:v>13</c:v>
                </c:pt>
                <c:pt idx="16">
                  <c:v>0</c:v>
                </c:pt>
                <c:pt idx="17">
                  <c:v>16</c:v>
                </c:pt>
                <c:pt idx="18">
                  <c:v>14</c:v>
                </c:pt>
                <c:pt idx="19">
                  <c:v>17</c:v>
                </c:pt>
                <c:pt idx="20">
                  <c:v>18</c:v>
                </c:pt>
                <c:pt idx="21">
                  <c:v>19</c:v>
                </c:pt>
                <c:pt idx="22">
                  <c:v>20</c:v>
                </c:pt>
                <c:pt idx="23">
                  <c:v>21</c:v>
                </c:pt>
              </c:strCache>
            </c:strRef>
          </c:cat>
          <c:val>
            <c:numRef>
              <c:f>Suggestion1!$F$3:$F$26</c:f>
              <c:numCache>
                <c:formatCode>General</c:formatCode>
                <c:ptCount val="24"/>
                <c:pt idx="0">
                  <c:v>937</c:v>
                </c:pt>
                <c:pt idx="1">
                  <c:v>867</c:v>
                </c:pt>
                <c:pt idx="2">
                  <c:v>633</c:v>
                </c:pt>
                <c:pt idx="3">
                  <c:v>597</c:v>
                </c:pt>
                <c:pt idx="4">
                  <c:v>531</c:v>
                </c:pt>
                <c:pt idx="5">
                  <c:v>432</c:v>
                </c:pt>
                <c:pt idx="6">
                  <c:v>400</c:v>
                </c:pt>
                <c:pt idx="7">
                  <c:v>343</c:v>
                </c:pt>
                <c:pt idx="8">
                  <c:v>235</c:v>
                </c:pt>
                <c:pt idx="9">
                  <c:v>233</c:v>
                </c:pt>
                <c:pt idx="10">
                  <c:v>154</c:v>
                </c:pt>
                <c:pt idx="11">
                  <c:v>149</c:v>
                </c:pt>
                <c:pt idx="12">
                  <c:v>132</c:v>
                </c:pt>
                <c:pt idx="13">
                  <c:v>94</c:v>
                </c:pt>
                <c:pt idx="14">
                  <c:v>88</c:v>
                </c:pt>
                <c:pt idx="15">
                  <c:v>61</c:v>
                </c:pt>
                <c:pt idx="16">
                  <c:v>56</c:v>
                </c:pt>
                <c:pt idx="17">
                  <c:v>50</c:v>
                </c:pt>
                <c:pt idx="18">
                  <c:v>34</c:v>
                </c:pt>
                <c:pt idx="19">
                  <c:v>18</c:v>
                </c:pt>
                <c:pt idx="20">
                  <c:v>12</c:v>
                </c:pt>
                <c:pt idx="21">
                  <c:v>1</c:v>
                </c:pt>
                <c:pt idx="22">
                  <c:v>0</c:v>
                </c:pt>
                <c:pt idx="23">
                  <c:v>0</c:v>
                </c:pt>
              </c:numCache>
            </c:numRef>
          </c:val>
          <c:extLst>
            <c:ext xmlns:c16="http://schemas.microsoft.com/office/drawing/2014/chart" uri="{C3380CC4-5D6E-409C-BE32-E72D297353CC}">
              <c16:uniqueId val="{00000000-9A30-489E-8229-FC03CFE3DD67}"/>
            </c:ext>
          </c:extLst>
        </c:ser>
        <c:dLbls>
          <c:showLegendKey val="0"/>
          <c:showVal val="0"/>
          <c:showCatName val="0"/>
          <c:showSerName val="0"/>
          <c:showPercent val="0"/>
          <c:showBubbleSize val="0"/>
        </c:dLbls>
        <c:gapWidth val="33"/>
        <c:overlap val="-30"/>
        <c:axId val="482598736"/>
        <c:axId val="482599064"/>
      </c:barChart>
      <c:catAx>
        <c:axId val="4825987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Margin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482599064"/>
        <c:crosses val="autoZero"/>
        <c:auto val="1"/>
        <c:lblAlgn val="ctr"/>
        <c:lblOffset val="100"/>
        <c:noMultiLvlLbl val="0"/>
      </c:catAx>
      <c:valAx>
        <c:axId val="482599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25987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10/12/2022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10/12/2022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10/12/2022</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10/12/2022</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nwcaonline.com/MatStats" TargetMode="External"/><Relationship Id="rId2" Type="http://schemas.openxmlformats.org/officeDocument/2006/relationships/hyperlink" Target="mailto:NWCAMatStats@gmail.co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EDA9-6577-B01F-C430-926EA3DFC18C}"/>
              </a:ext>
            </a:extLst>
          </p:cNvPr>
          <p:cNvSpPr>
            <a:spLocks noGrp="1"/>
          </p:cNvSpPr>
          <p:nvPr>
            <p:ph type="ctrTitle"/>
          </p:nvPr>
        </p:nvSpPr>
        <p:spPr/>
        <p:txBody>
          <a:bodyPr/>
          <a:lstStyle/>
          <a:p>
            <a:pPr algn="ctr"/>
            <a:r>
              <a:rPr lang="en-US" dirty="0"/>
              <a:t>If Not Now, When?</a:t>
            </a:r>
            <a:br>
              <a:rPr lang="en-US" dirty="0"/>
            </a:br>
            <a:r>
              <a:rPr lang="en-US" dirty="0"/>
              <a:t>If Not You, Who? Part II</a:t>
            </a:r>
          </a:p>
        </p:txBody>
      </p:sp>
      <p:sp>
        <p:nvSpPr>
          <p:cNvPr id="3" name="Subtitle 2">
            <a:extLst>
              <a:ext uri="{FF2B5EF4-FFF2-40B4-BE49-F238E27FC236}">
                <a16:creationId xmlns:a16="http://schemas.microsoft.com/office/drawing/2014/main" id="{5E05E708-99FA-DD16-DAB3-27291E1E6502}"/>
              </a:ext>
            </a:extLst>
          </p:cNvPr>
          <p:cNvSpPr>
            <a:spLocks noGrp="1"/>
          </p:cNvSpPr>
          <p:nvPr>
            <p:ph type="subTitle" idx="1"/>
          </p:nvPr>
        </p:nvSpPr>
        <p:spPr>
          <a:xfrm>
            <a:off x="680322" y="4394039"/>
            <a:ext cx="8144134" cy="2365684"/>
          </a:xfrm>
        </p:spPr>
        <p:txBody>
          <a:bodyPr>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a:ea typeface="+mn-ea"/>
                <a:cs typeface="+mn-cs"/>
              </a:rPr>
              <a:t>The crew at MatStats continues their study on potential changes on team scoring.  This Episode examines the concept of continuing the Margin of Victory dual meet scoring with the inclusion of Placement Points for tournaments.  Using the data from Men’s NCAA D1 Championships (1988-1992 &amp; 2017-2022), MatStats contends that we should change the scoring at tournaments to enable more fans to understand it and increase scoring and action.                                  </a:t>
            </a:r>
            <a:r>
              <a:rPr kumimoji="0" lang="en-US" sz="2000" b="0" i="0" u="none" strike="noStrike" kern="1200" cap="none" spc="0" normalizeH="0" baseline="0" noProof="0" dirty="0">
                <a:ln>
                  <a:noFill/>
                </a:ln>
                <a:solidFill>
                  <a:srgbClr val="FFFF00"/>
                </a:solidFill>
                <a:effectLst/>
                <a:uLnTx/>
                <a:uFillTx/>
                <a:latin typeface="Trebuchet MS" panose="020B0603020202020204"/>
                <a:ea typeface="+mn-ea"/>
                <a:cs typeface="+mn-cs"/>
              </a:rPr>
              <a:t>In the MOV scoring system, Every Point Just Means More!</a:t>
            </a:r>
          </a:p>
          <a:p>
            <a:endParaRPr lang="en-US" dirty="0"/>
          </a:p>
        </p:txBody>
      </p:sp>
      <p:sp>
        <p:nvSpPr>
          <p:cNvPr id="4" name="TextBox 3">
            <a:extLst>
              <a:ext uri="{FF2B5EF4-FFF2-40B4-BE49-F238E27FC236}">
                <a16:creationId xmlns:a16="http://schemas.microsoft.com/office/drawing/2014/main" id="{0AC953C1-BBAE-B1EA-4178-6745E9632558}"/>
              </a:ext>
            </a:extLst>
          </p:cNvPr>
          <p:cNvSpPr txBox="1"/>
          <p:nvPr/>
        </p:nvSpPr>
        <p:spPr>
          <a:xfrm>
            <a:off x="401652" y="914400"/>
            <a:ext cx="10906832" cy="646331"/>
          </a:xfrm>
          <a:prstGeom prst="rect">
            <a:avLst/>
          </a:prstGeom>
          <a:noFill/>
        </p:spPr>
        <p:txBody>
          <a:bodyPr wrap="none" rtlCol="0">
            <a:spAutoFit/>
          </a:bodyPr>
          <a:lstStyle/>
          <a:p>
            <a:r>
              <a:rPr lang="en-US" sz="3600" dirty="0">
                <a:solidFill>
                  <a:srgbClr val="FFFF00"/>
                </a:solidFill>
              </a:rPr>
              <a:t>Episode 14 – Wednesday October 19, 2022, 3PM EDT</a:t>
            </a:r>
          </a:p>
        </p:txBody>
      </p:sp>
      <p:sp>
        <p:nvSpPr>
          <p:cNvPr id="5" name="TextBox 4">
            <a:extLst>
              <a:ext uri="{FF2B5EF4-FFF2-40B4-BE49-F238E27FC236}">
                <a16:creationId xmlns:a16="http://schemas.microsoft.com/office/drawing/2014/main" id="{5144EA76-1206-F7EA-4EF4-3BD2AE3388B3}"/>
              </a:ext>
            </a:extLst>
          </p:cNvPr>
          <p:cNvSpPr txBox="1"/>
          <p:nvPr/>
        </p:nvSpPr>
        <p:spPr>
          <a:xfrm>
            <a:off x="10007126" y="3004745"/>
            <a:ext cx="1239442" cy="830997"/>
          </a:xfrm>
          <a:prstGeom prst="rect">
            <a:avLst/>
          </a:prstGeom>
          <a:noFill/>
        </p:spPr>
        <p:txBody>
          <a:bodyPr wrap="none" rtlCol="0">
            <a:spAutoFit/>
          </a:bodyPr>
          <a:lstStyle/>
          <a:p>
            <a:pPr algn="ctr"/>
            <a:r>
              <a:rPr lang="en-US" sz="2400" dirty="0"/>
              <a:t>Episode</a:t>
            </a:r>
          </a:p>
          <a:p>
            <a:pPr algn="ctr"/>
            <a:r>
              <a:rPr lang="en-US" sz="2400" dirty="0"/>
              <a:t>14-1</a:t>
            </a:r>
          </a:p>
        </p:txBody>
      </p:sp>
    </p:spTree>
    <p:extLst>
      <p:ext uri="{BB962C8B-B14F-4D97-AF65-F5344CB8AC3E}">
        <p14:creationId xmlns:p14="http://schemas.microsoft.com/office/powerpoint/2010/main" val="4173399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2745A-362B-A5A9-B7D4-A3E4F8FFE978}"/>
              </a:ext>
            </a:extLst>
          </p:cNvPr>
          <p:cNvSpPr>
            <a:spLocks noGrp="1"/>
          </p:cNvSpPr>
          <p:nvPr>
            <p:ph type="title"/>
          </p:nvPr>
        </p:nvSpPr>
        <p:spPr/>
        <p:txBody>
          <a:bodyPr>
            <a:normAutofit/>
          </a:bodyPr>
          <a:lstStyle/>
          <a:p>
            <a:pPr algn="ctr"/>
            <a:r>
              <a:rPr lang="en-US" sz="6600" dirty="0"/>
              <a:t>I Feel Like A Number</a:t>
            </a:r>
          </a:p>
        </p:txBody>
      </p:sp>
      <p:sp>
        <p:nvSpPr>
          <p:cNvPr id="3" name="Content Placeholder 2">
            <a:extLst>
              <a:ext uri="{FF2B5EF4-FFF2-40B4-BE49-F238E27FC236}">
                <a16:creationId xmlns:a16="http://schemas.microsoft.com/office/drawing/2014/main" id="{12D34594-8C7C-65AD-62B8-EFE746D473E8}"/>
              </a:ext>
            </a:extLst>
          </p:cNvPr>
          <p:cNvSpPr>
            <a:spLocks noGrp="1"/>
          </p:cNvSpPr>
          <p:nvPr>
            <p:ph idx="1"/>
          </p:nvPr>
        </p:nvSpPr>
        <p:spPr>
          <a:xfrm>
            <a:off x="577771" y="2080499"/>
            <a:ext cx="9613861" cy="4627950"/>
          </a:xfrm>
        </p:spPr>
        <p:txBody>
          <a:bodyPr>
            <a:normAutofit fontScale="92500" lnSpcReduction="10000"/>
          </a:bodyPr>
          <a:lstStyle/>
          <a:p>
            <a:pPr marL="0" indent="0" algn="ctr">
              <a:buNone/>
            </a:pPr>
            <a:r>
              <a:rPr lang="en-US" sz="2800" dirty="0"/>
              <a:t>To the fans I’m just a drone</a:t>
            </a:r>
          </a:p>
          <a:p>
            <a:pPr marL="0" indent="0" algn="ctr">
              <a:buNone/>
            </a:pPr>
            <a:r>
              <a:rPr lang="en-US" sz="2800" dirty="0"/>
              <a:t>To my wireless service I’m just another phone</a:t>
            </a:r>
          </a:p>
          <a:p>
            <a:pPr marL="0" indent="0" algn="ctr">
              <a:buNone/>
            </a:pPr>
            <a:r>
              <a:rPr lang="en-US" sz="2800" dirty="0"/>
              <a:t>I’m just a statistic on a bout sheet</a:t>
            </a:r>
          </a:p>
          <a:p>
            <a:pPr marL="0" indent="0" algn="ctr">
              <a:buNone/>
            </a:pPr>
            <a:r>
              <a:rPr lang="en-US" sz="2800" dirty="0"/>
              <a:t>To the teachers I’m just another child</a:t>
            </a:r>
          </a:p>
          <a:p>
            <a:pPr marL="0" indent="0" algn="ctr">
              <a:buNone/>
            </a:pPr>
            <a:r>
              <a:rPr lang="en-US" sz="2800" dirty="0"/>
              <a:t>To the IRS I’m just another file</a:t>
            </a:r>
          </a:p>
          <a:p>
            <a:pPr marL="0" indent="0" algn="ctr">
              <a:buNone/>
            </a:pPr>
            <a:r>
              <a:rPr lang="en-US" sz="2800" dirty="0"/>
              <a:t>I’m just a correlation on the stat sheet</a:t>
            </a:r>
          </a:p>
          <a:p>
            <a:pPr marL="0" indent="0" algn="ctr">
              <a:buNone/>
            </a:pPr>
            <a:endParaRPr lang="en-US" sz="2800" dirty="0"/>
          </a:p>
          <a:p>
            <a:pPr marL="0" indent="0" algn="ctr">
              <a:buNone/>
            </a:pPr>
            <a:r>
              <a:rPr lang="en-US" sz="2800" dirty="0"/>
              <a:t>I feel like a number</a:t>
            </a:r>
          </a:p>
          <a:p>
            <a:pPr marL="0" indent="0" algn="ctr">
              <a:buNone/>
            </a:pPr>
            <a:r>
              <a:rPr lang="en-US" sz="2800" dirty="0"/>
              <a:t>I feel like a number</a:t>
            </a:r>
          </a:p>
          <a:p>
            <a:pPr marL="0" indent="0" algn="ctr">
              <a:buNone/>
            </a:pPr>
            <a:r>
              <a:rPr lang="en-US" sz="2800" dirty="0"/>
              <a:t>I’m not a number, I’m not a number</a:t>
            </a:r>
          </a:p>
          <a:p>
            <a:pPr marL="0" indent="0">
              <a:buNone/>
            </a:pPr>
            <a:endParaRPr lang="en-US" dirty="0"/>
          </a:p>
        </p:txBody>
      </p:sp>
      <p:sp>
        <p:nvSpPr>
          <p:cNvPr id="4" name="TextBox 3">
            <a:extLst>
              <a:ext uri="{FF2B5EF4-FFF2-40B4-BE49-F238E27FC236}">
                <a16:creationId xmlns:a16="http://schemas.microsoft.com/office/drawing/2014/main" id="{E45D354E-E8A3-5906-3FEB-0A7CDCDB1122}"/>
              </a:ext>
            </a:extLst>
          </p:cNvPr>
          <p:cNvSpPr txBox="1"/>
          <p:nvPr/>
        </p:nvSpPr>
        <p:spPr>
          <a:xfrm>
            <a:off x="10759155" y="878198"/>
            <a:ext cx="1239442" cy="830997"/>
          </a:xfrm>
          <a:prstGeom prst="rect">
            <a:avLst/>
          </a:prstGeom>
          <a:noFill/>
        </p:spPr>
        <p:txBody>
          <a:bodyPr wrap="none" rtlCol="0">
            <a:spAutoFit/>
          </a:bodyPr>
          <a:lstStyle/>
          <a:p>
            <a:pPr algn="ctr"/>
            <a:r>
              <a:rPr lang="en-US" sz="2400" dirty="0"/>
              <a:t>Episode</a:t>
            </a:r>
          </a:p>
          <a:p>
            <a:pPr algn="ctr"/>
            <a:r>
              <a:rPr lang="en-US" sz="2400" dirty="0"/>
              <a:t>14-2</a:t>
            </a:r>
          </a:p>
        </p:txBody>
      </p:sp>
      <p:sp>
        <p:nvSpPr>
          <p:cNvPr id="5" name="TextBox 4">
            <a:extLst>
              <a:ext uri="{FF2B5EF4-FFF2-40B4-BE49-F238E27FC236}">
                <a16:creationId xmlns:a16="http://schemas.microsoft.com/office/drawing/2014/main" id="{D0B0C152-9667-1204-786E-B3EF980E8C5F}"/>
              </a:ext>
            </a:extLst>
          </p:cNvPr>
          <p:cNvSpPr txBox="1"/>
          <p:nvPr/>
        </p:nvSpPr>
        <p:spPr>
          <a:xfrm>
            <a:off x="452928" y="-81041"/>
            <a:ext cx="10374122" cy="707886"/>
          </a:xfrm>
          <a:prstGeom prst="rect">
            <a:avLst/>
          </a:prstGeom>
          <a:noFill/>
        </p:spPr>
        <p:txBody>
          <a:bodyPr wrap="none" rtlCol="0">
            <a:spAutoFit/>
          </a:bodyPr>
          <a:lstStyle/>
          <a:p>
            <a:r>
              <a:rPr lang="en-US" sz="4000" dirty="0">
                <a:solidFill>
                  <a:srgbClr val="FFFF00"/>
                </a:solidFill>
              </a:rPr>
              <a:t>NWCA MatStats – The Moneyball of Wrestling</a:t>
            </a:r>
          </a:p>
        </p:txBody>
      </p:sp>
    </p:spTree>
    <p:extLst>
      <p:ext uri="{BB962C8B-B14F-4D97-AF65-F5344CB8AC3E}">
        <p14:creationId xmlns:p14="http://schemas.microsoft.com/office/powerpoint/2010/main" val="1079443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8265E-DC9A-6CF0-498E-1A2629C19A0E}"/>
              </a:ext>
            </a:extLst>
          </p:cNvPr>
          <p:cNvSpPr>
            <a:spLocks noGrp="1"/>
          </p:cNvSpPr>
          <p:nvPr>
            <p:ph type="title"/>
          </p:nvPr>
        </p:nvSpPr>
        <p:spPr/>
        <p:txBody>
          <a:bodyPr>
            <a:normAutofit/>
          </a:bodyPr>
          <a:lstStyle/>
          <a:p>
            <a:pPr algn="ctr"/>
            <a:r>
              <a:rPr lang="en-US" sz="2400" dirty="0"/>
              <a:t>The Opinions Expressed on this show do not necessarily reflect any policies or opinions of the NWCA.  Also, the MatStats guys do not always agree on all things discussed on their shows.</a:t>
            </a:r>
          </a:p>
        </p:txBody>
      </p:sp>
      <p:sp>
        <p:nvSpPr>
          <p:cNvPr id="3" name="Content Placeholder 2">
            <a:extLst>
              <a:ext uri="{FF2B5EF4-FFF2-40B4-BE49-F238E27FC236}">
                <a16:creationId xmlns:a16="http://schemas.microsoft.com/office/drawing/2014/main" id="{E49A383B-E282-1D22-81A0-91662959DFE8}"/>
              </a:ext>
            </a:extLst>
          </p:cNvPr>
          <p:cNvSpPr>
            <a:spLocks noGrp="1"/>
          </p:cNvSpPr>
          <p:nvPr>
            <p:ph idx="1"/>
          </p:nvPr>
        </p:nvSpPr>
        <p:spPr>
          <a:xfrm>
            <a:off x="680321" y="2336873"/>
            <a:ext cx="9613861" cy="4183568"/>
          </a:xfrm>
        </p:spPr>
        <p:txBody>
          <a:bodyPr>
            <a:normAutofit fontScale="92500" lnSpcReduction="20000"/>
          </a:bodyPr>
          <a:lstStyle/>
          <a:p>
            <a:r>
              <a:rPr lang="en-US" dirty="0"/>
              <a:t>MatStats is a subsidiary of the NWCA but is a separate entity that voices its own opinions on its statistical analysis.  </a:t>
            </a:r>
          </a:p>
          <a:p>
            <a:r>
              <a:rPr lang="en-US" dirty="0"/>
              <a:t>MatStats three hosts, Gormley, Bryant, and Hazard are all equally responsible for all the good outcomes.  Gormley for the bad feedback.</a:t>
            </a:r>
          </a:p>
          <a:p>
            <a:r>
              <a:rPr lang="en-US" dirty="0"/>
              <a:t>Gormley writes the Power Points and selects the topics.  Gormley uses the term MatStats often, but many times it is Gormley’s opinion alone.</a:t>
            </a:r>
          </a:p>
          <a:p>
            <a:r>
              <a:rPr lang="en-US" dirty="0"/>
              <a:t>Gormley does the stats work and then the three hosts &amp; occasionally guests brainstorm about Gormley’s findings and ideas.</a:t>
            </a:r>
          </a:p>
          <a:p>
            <a:r>
              <a:rPr lang="en-US" dirty="0"/>
              <a:t>MatStats is designed to have educated thoughts and opinions to help the world’s oldest and greatest sport.</a:t>
            </a:r>
          </a:p>
          <a:p>
            <a:r>
              <a:rPr lang="en-US" dirty="0"/>
              <a:t>Wrestling is all about settling disagreements.  The hosts are too old to settle these disagreements on the mat.  </a:t>
            </a:r>
          </a:p>
          <a:p>
            <a:r>
              <a:rPr lang="en-US" dirty="0"/>
              <a:t>Sometimes we agree, sometimes we disagree.  It makes the world go round.</a:t>
            </a:r>
          </a:p>
        </p:txBody>
      </p:sp>
      <p:sp>
        <p:nvSpPr>
          <p:cNvPr id="4" name="TextBox 3">
            <a:extLst>
              <a:ext uri="{FF2B5EF4-FFF2-40B4-BE49-F238E27FC236}">
                <a16:creationId xmlns:a16="http://schemas.microsoft.com/office/drawing/2014/main" id="{5ACB0369-D673-D351-D538-38076C542120}"/>
              </a:ext>
            </a:extLst>
          </p:cNvPr>
          <p:cNvSpPr txBox="1"/>
          <p:nvPr/>
        </p:nvSpPr>
        <p:spPr>
          <a:xfrm>
            <a:off x="10733517" y="878198"/>
            <a:ext cx="1239442" cy="830997"/>
          </a:xfrm>
          <a:prstGeom prst="rect">
            <a:avLst/>
          </a:prstGeom>
          <a:noFill/>
        </p:spPr>
        <p:txBody>
          <a:bodyPr wrap="none" rtlCol="0">
            <a:spAutoFit/>
          </a:bodyPr>
          <a:lstStyle/>
          <a:p>
            <a:pPr algn="ctr"/>
            <a:r>
              <a:rPr lang="en-US" sz="2400" dirty="0"/>
              <a:t>Episode</a:t>
            </a:r>
          </a:p>
          <a:p>
            <a:pPr algn="ctr"/>
            <a:r>
              <a:rPr lang="en-US" sz="2400" dirty="0"/>
              <a:t>14-3</a:t>
            </a:r>
          </a:p>
        </p:txBody>
      </p:sp>
      <p:sp>
        <p:nvSpPr>
          <p:cNvPr id="5" name="TextBox 4">
            <a:extLst>
              <a:ext uri="{FF2B5EF4-FFF2-40B4-BE49-F238E27FC236}">
                <a16:creationId xmlns:a16="http://schemas.microsoft.com/office/drawing/2014/main" id="{6EADBCD0-4FC2-C01D-FA49-DBB062EFE1AC}"/>
              </a:ext>
            </a:extLst>
          </p:cNvPr>
          <p:cNvSpPr txBox="1"/>
          <p:nvPr/>
        </p:nvSpPr>
        <p:spPr>
          <a:xfrm>
            <a:off x="317014" y="102549"/>
            <a:ext cx="11557972" cy="461665"/>
          </a:xfrm>
          <a:prstGeom prst="rect">
            <a:avLst/>
          </a:prstGeom>
          <a:noFill/>
        </p:spPr>
        <p:txBody>
          <a:bodyPr wrap="none" rtlCol="0">
            <a:spAutoFit/>
          </a:bodyPr>
          <a:lstStyle/>
          <a:p>
            <a:r>
              <a:rPr lang="en-US" sz="2400" dirty="0">
                <a:solidFill>
                  <a:srgbClr val="FFFF00"/>
                </a:solidFill>
              </a:rPr>
              <a:t>Are there any disclaimers MatStats needs to let everyone know about their shows?</a:t>
            </a:r>
          </a:p>
        </p:txBody>
      </p:sp>
    </p:spTree>
    <p:extLst>
      <p:ext uri="{BB962C8B-B14F-4D97-AF65-F5344CB8AC3E}">
        <p14:creationId xmlns:p14="http://schemas.microsoft.com/office/powerpoint/2010/main" val="215247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1A747-C6CF-7F1F-87AC-1F640C1F650F}"/>
              </a:ext>
            </a:extLst>
          </p:cNvPr>
          <p:cNvSpPr>
            <a:spLocks noGrp="1"/>
          </p:cNvSpPr>
          <p:nvPr>
            <p:ph type="title"/>
          </p:nvPr>
        </p:nvSpPr>
        <p:spPr/>
        <p:txBody>
          <a:bodyPr>
            <a:normAutofit fontScale="90000"/>
          </a:bodyPr>
          <a:lstStyle/>
          <a:p>
            <a:pPr algn="ctr"/>
            <a:r>
              <a:rPr lang="en-US" dirty="0"/>
              <a:t>The importance of this topic requires two shows by the MatStats gang.  It is a two-part show.  One in September 2022, one in October 2022.</a:t>
            </a:r>
          </a:p>
        </p:txBody>
      </p:sp>
      <p:sp>
        <p:nvSpPr>
          <p:cNvPr id="3" name="Content Placeholder 2">
            <a:extLst>
              <a:ext uri="{FF2B5EF4-FFF2-40B4-BE49-F238E27FC236}">
                <a16:creationId xmlns:a16="http://schemas.microsoft.com/office/drawing/2014/main" id="{609674DA-03AC-EDB5-88A4-5E2641FC795B}"/>
              </a:ext>
            </a:extLst>
          </p:cNvPr>
          <p:cNvSpPr>
            <a:spLocks noGrp="1"/>
          </p:cNvSpPr>
          <p:nvPr>
            <p:ph idx="1"/>
          </p:nvPr>
        </p:nvSpPr>
        <p:spPr>
          <a:xfrm>
            <a:off x="680321" y="2336873"/>
            <a:ext cx="9613861" cy="4175022"/>
          </a:xfrm>
        </p:spPr>
        <p:txBody>
          <a:bodyPr>
            <a:normAutofit lnSpcReduction="10000"/>
          </a:bodyPr>
          <a:lstStyle/>
          <a:p>
            <a:r>
              <a:rPr lang="en-US" dirty="0"/>
              <a:t>MatStats believes this is such an important topic for us to cover.</a:t>
            </a:r>
          </a:p>
          <a:p>
            <a:r>
              <a:rPr lang="en-US" dirty="0"/>
              <a:t>We do not want to rush through anything.</a:t>
            </a:r>
          </a:p>
          <a:p>
            <a:r>
              <a:rPr lang="en-US" dirty="0"/>
              <a:t>We want all viewers to understand the process and reasons for changing tournament team scoring. </a:t>
            </a:r>
          </a:p>
          <a:p>
            <a:r>
              <a:rPr lang="en-US" dirty="0"/>
              <a:t>In the statistical world, common sense is something one person knows, and another person does not know. </a:t>
            </a:r>
          </a:p>
          <a:p>
            <a:r>
              <a:rPr lang="en-US" dirty="0"/>
              <a:t>MatStats wants loyal and casual fans to pick up what we are laying down.</a:t>
            </a:r>
          </a:p>
          <a:p>
            <a:r>
              <a:rPr lang="en-US" dirty="0"/>
              <a:t>Part I explains the changes and shows a lot of data.</a:t>
            </a:r>
          </a:p>
          <a:p>
            <a:r>
              <a:rPr lang="en-US" dirty="0"/>
              <a:t>Part II will </a:t>
            </a:r>
            <a:r>
              <a:rPr lang="en-US" dirty="0" err="1"/>
              <a:t>analyse</a:t>
            </a:r>
            <a:r>
              <a:rPr lang="en-US" dirty="0"/>
              <a:t> the data and explain why the MOV changes are a good idea. </a:t>
            </a:r>
          </a:p>
        </p:txBody>
      </p:sp>
      <p:sp>
        <p:nvSpPr>
          <p:cNvPr id="4" name="TextBox 3">
            <a:extLst>
              <a:ext uri="{FF2B5EF4-FFF2-40B4-BE49-F238E27FC236}">
                <a16:creationId xmlns:a16="http://schemas.microsoft.com/office/drawing/2014/main" id="{56783248-A66E-77D9-89EC-340D24B29867}"/>
              </a:ext>
            </a:extLst>
          </p:cNvPr>
          <p:cNvSpPr txBox="1"/>
          <p:nvPr/>
        </p:nvSpPr>
        <p:spPr>
          <a:xfrm>
            <a:off x="10759155" y="878198"/>
            <a:ext cx="1239442" cy="830997"/>
          </a:xfrm>
          <a:prstGeom prst="rect">
            <a:avLst/>
          </a:prstGeom>
          <a:noFill/>
        </p:spPr>
        <p:txBody>
          <a:bodyPr wrap="none" rtlCol="0">
            <a:spAutoFit/>
          </a:bodyPr>
          <a:lstStyle/>
          <a:p>
            <a:pPr algn="ctr"/>
            <a:r>
              <a:rPr lang="en-US" sz="2400" dirty="0"/>
              <a:t>Episode</a:t>
            </a:r>
          </a:p>
          <a:p>
            <a:pPr algn="ctr"/>
            <a:r>
              <a:rPr lang="en-US" sz="2400" dirty="0"/>
              <a:t>14-4</a:t>
            </a:r>
          </a:p>
        </p:txBody>
      </p:sp>
      <p:sp>
        <p:nvSpPr>
          <p:cNvPr id="5" name="TextBox 4">
            <a:extLst>
              <a:ext uri="{FF2B5EF4-FFF2-40B4-BE49-F238E27FC236}">
                <a16:creationId xmlns:a16="http://schemas.microsoft.com/office/drawing/2014/main" id="{A273F2EA-1199-D01A-189C-3E508657F66B}"/>
              </a:ext>
            </a:extLst>
          </p:cNvPr>
          <p:cNvSpPr txBox="1"/>
          <p:nvPr/>
        </p:nvSpPr>
        <p:spPr>
          <a:xfrm>
            <a:off x="282011" y="101765"/>
            <a:ext cx="10783786" cy="400110"/>
          </a:xfrm>
          <a:prstGeom prst="rect">
            <a:avLst/>
          </a:prstGeom>
          <a:noFill/>
        </p:spPr>
        <p:txBody>
          <a:bodyPr wrap="none" rtlCol="0">
            <a:spAutoFit/>
          </a:bodyPr>
          <a:lstStyle/>
          <a:p>
            <a:r>
              <a:rPr lang="en-US" sz="2000" dirty="0">
                <a:solidFill>
                  <a:srgbClr val="FFFF00"/>
                </a:solidFill>
              </a:rPr>
              <a:t>This sounds like a huge undertaking by the MatStats Crew.  Can you fit it all on one episode?</a:t>
            </a:r>
          </a:p>
        </p:txBody>
      </p:sp>
    </p:spTree>
    <p:extLst>
      <p:ext uri="{BB962C8B-B14F-4D97-AF65-F5344CB8AC3E}">
        <p14:creationId xmlns:p14="http://schemas.microsoft.com/office/powerpoint/2010/main" val="1009113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BCB4C-6E1E-9E5D-98B9-6E01D362315D}"/>
              </a:ext>
            </a:extLst>
          </p:cNvPr>
          <p:cNvSpPr>
            <a:spLocks noGrp="1"/>
          </p:cNvSpPr>
          <p:nvPr>
            <p:ph type="title"/>
          </p:nvPr>
        </p:nvSpPr>
        <p:spPr/>
        <p:txBody>
          <a:bodyPr>
            <a:noAutofit/>
          </a:bodyPr>
          <a:lstStyle/>
          <a:p>
            <a:pPr algn="ctr"/>
            <a:r>
              <a:rPr lang="en-US" dirty="0"/>
              <a:t>Tournament Team Scoring MOV vs CS Recap (MatCliffs Notes #1) of Episode 13, “If Not Now, When?  If Not You, Who? Part I” </a:t>
            </a:r>
          </a:p>
        </p:txBody>
      </p:sp>
      <p:sp>
        <p:nvSpPr>
          <p:cNvPr id="3" name="Content Placeholder 2">
            <a:extLst>
              <a:ext uri="{FF2B5EF4-FFF2-40B4-BE49-F238E27FC236}">
                <a16:creationId xmlns:a16="http://schemas.microsoft.com/office/drawing/2014/main" id="{A68652D8-B54A-F984-87ED-F2047EE7E8DC}"/>
              </a:ext>
            </a:extLst>
          </p:cNvPr>
          <p:cNvSpPr>
            <a:spLocks noGrp="1"/>
          </p:cNvSpPr>
          <p:nvPr>
            <p:ph idx="1"/>
          </p:nvPr>
        </p:nvSpPr>
        <p:spPr>
          <a:xfrm>
            <a:off x="680321" y="2336873"/>
            <a:ext cx="10634311" cy="4106656"/>
          </a:xfrm>
        </p:spPr>
        <p:txBody>
          <a:bodyPr>
            <a:normAutofit fontScale="92500" lnSpcReduction="10000"/>
          </a:bodyPr>
          <a:lstStyle/>
          <a:p>
            <a:r>
              <a:rPr lang="en-US" dirty="0">
                <a:solidFill>
                  <a:srgbClr val="FFFF00"/>
                </a:solidFill>
              </a:rPr>
              <a:t>1) MOV - Every Point Just Means More!</a:t>
            </a:r>
          </a:p>
          <a:p>
            <a:r>
              <a:rPr lang="en-US" dirty="0"/>
              <a:t>2) K.I.S.S. – Keep it simple stupid!</a:t>
            </a:r>
          </a:p>
          <a:p>
            <a:r>
              <a:rPr lang="en-US" dirty="0"/>
              <a:t>3) MOV – Teams get points from MOV &amp; Placement.  No Advancement points.</a:t>
            </a:r>
          </a:p>
          <a:p>
            <a:r>
              <a:rPr lang="en-US" dirty="0"/>
              <a:t>4) MOV – Teams get corresponding points for MOV from 1-14 margin.                   0 margin/tie breaker team gets 1 point.  All techs 15 points.  Pins &amp; Defaults 20 points.  Byes get 0 points.</a:t>
            </a:r>
          </a:p>
          <a:p>
            <a:r>
              <a:rPr lang="en-US" dirty="0"/>
              <a:t>5) Placement points in Championship Rounds – 30 points for 3</a:t>
            </a:r>
            <a:r>
              <a:rPr lang="en-US" baseline="30000" dirty="0"/>
              <a:t>rd</a:t>
            </a:r>
            <a:r>
              <a:rPr lang="en-US" dirty="0"/>
              <a:t> round/session III.  40 points for 4</a:t>
            </a:r>
            <a:r>
              <a:rPr lang="en-US" baseline="30000" dirty="0"/>
              <a:t>th</a:t>
            </a:r>
            <a:r>
              <a:rPr lang="en-US" dirty="0"/>
              <a:t> round/session IV.</a:t>
            </a:r>
          </a:p>
          <a:p>
            <a:r>
              <a:rPr lang="en-US" dirty="0"/>
              <a:t>6) All 4 final placing bouts (1</a:t>
            </a:r>
            <a:r>
              <a:rPr lang="en-US" baseline="30000" dirty="0"/>
              <a:t>st</a:t>
            </a:r>
            <a:r>
              <a:rPr lang="en-US" dirty="0"/>
              <a:t>, 3</a:t>
            </a:r>
            <a:r>
              <a:rPr lang="en-US" baseline="30000" dirty="0"/>
              <a:t>rd</a:t>
            </a:r>
            <a:r>
              <a:rPr lang="en-US" dirty="0"/>
              <a:t>, 5</a:t>
            </a:r>
            <a:r>
              <a:rPr lang="en-US" baseline="30000" dirty="0"/>
              <a:t>th</a:t>
            </a:r>
            <a:r>
              <a:rPr lang="en-US" dirty="0"/>
              <a:t>, 7</a:t>
            </a:r>
            <a:r>
              <a:rPr lang="en-US" baseline="30000" dirty="0"/>
              <a:t>th</a:t>
            </a:r>
            <a:r>
              <a:rPr lang="en-US" dirty="0"/>
              <a:t>) get 10 placement points.</a:t>
            </a:r>
          </a:p>
          <a:p>
            <a:r>
              <a:rPr lang="en-US" dirty="0"/>
              <a:t>7) Consolation placement points – Blood round 10 points, next </a:t>
            </a:r>
            <a:r>
              <a:rPr lang="en-US" dirty="0" err="1"/>
              <a:t>conso</a:t>
            </a:r>
            <a:r>
              <a:rPr lang="en-US" dirty="0"/>
              <a:t> round Friday night 20 points, </a:t>
            </a:r>
            <a:r>
              <a:rPr lang="en-US" dirty="0" err="1"/>
              <a:t>conso</a:t>
            </a:r>
            <a:r>
              <a:rPr lang="en-US" dirty="0"/>
              <a:t> semis Saturday morning 10 points.</a:t>
            </a:r>
          </a:p>
        </p:txBody>
      </p:sp>
      <p:sp>
        <p:nvSpPr>
          <p:cNvPr id="4" name="TextBox 3">
            <a:extLst>
              <a:ext uri="{FF2B5EF4-FFF2-40B4-BE49-F238E27FC236}">
                <a16:creationId xmlns:a16="http://schemas.microsoft.com/office/drawing/2014/main" id="{88831599-2FB9-91A3-42F9-D0508674F899}"/>
              </a:ext>
            </a:extLst>
          </p:cNvPr>
          <p:cNvSpPr txBox="1"/>
          <p:nvPr/>
        </p:nvSpPr>
        <p:spPr>
          <a:xfrm>
            <a:off x="380019" y="132543"/>
            <a:ext cx="11414150" cy="400110"/>
          </a:xfrm>
          <a:prstGeom prst="rect">
            <a:avLst/>
          </a:prstGeom>
          <a:noFill/>
        </p:spPr>
        <p:txBody>
          <a:bodyPr wrap="none" rtlCol="0">
            <a:spAutoFit/>
          </a:bodyPr>
          <a:lstStyle/>
          <a:p>
            <a:r>
              <a:rPr lang="en-US" sz="2000" dirty="0">
                <a:solidFill>
                  <a:srgbClr val="FFFF00"/>
                </a:solidFill>
              </a:rPr>
              <a:t>Can MatStats give the viewers a recap of Episode 13, “If Not Now, When?  If Not You, Who? Part I”</a:t>
            </a:r>
          </a:p>
        </p:txBody>
      </p:sp>
      <p:sp>
        <p:nvSpPr>
          <p:cNvPr id="5" name="TextBox 4">
            <a:extLst>
              <a:ext uri="{FF2B5EF4-FFF2-40B4-BE49-F238E27FC236}">
                <a16:creationId xmlns:a16="http://schemas.microsoft.com/office/drawing/2014/main" id="{A9E85ED2-CB07-5B11-254E-3B06290F33C1}"/>
              </a:ext>
            </a:extLst>
          </p:cNvPr>
          <p:cNvSpPr txBox="1"/>
          <p:nvPr/>
        </p:nvSpPr>
        <p:spPr>
          <a:xfrm>
            <a:off x="10818976" y="878198"/>
            <a:ext cx="1239442" cy="830997"/>
          </a:xfrm>
          <a:prstGeom prst="rect">
            <a:avLst/>
          </a:prstGeom>
          <a:noFill/>
        </p:spPr>
        <p:txBody>
          <a:bodyPr wrap="none" rtlCol="0">
            <a:spAutoFit/>
          </a:bodyPr>
          <a:lstStyle/>
          <a:p>
            <a:pPr algn="ctr"/>
            <a:r>
              <a:rPr lang="en-US" sz="2400" dirty="0"/>
              <a:t>Episode</a:t>
            </a:r>
          </a:p>
          <a:p>
            <a:pPr algn="ctr"/>
            <a:r>
              <a:rPr lang="en-US" sz="2400" dirty="0"/>
              <a:t>14-5</a:t>
            </a:r>
          </a:p>
        </p:txBody>
      </p:sp>
    </p:spTree>
    <p:extLst>
      <p:ext uri="{BB962C8B-B14F-4D97-AF65-F5344CB8AC3E}">
        <p14:creationId xmlns:p14="http://schemas.microsoft.com/office/powerpoint/2010/main" val="244799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BCB4C-6E1E-9E5D-98B9-6E01D362315D}"/>
              </a:ext>
            </a:extLst>
          </p:cNvPr>
          <p:cNvSpPr>
            <a:spLocks noGrp="1"/>
          </p:cNvSpPr>
          <p:nvPr>
            <p:ph type="title"/>
          </p:nvPr>
        </p:nvSpPr>
        <p:spPr/>
        <p:txBody>
          <a:bodyPr>
            <a:noAutofit/>
          </a:bodyPr>
          <a:lstStyle/>
          <a:p>
            <a:pPr algn="ctr"/>
            <a:r>
              <a:rPr lang="en-US" dirty="0"/>
              <a:t>Tournament Team Scoring MOV vs CS Recap (MatCliffs Notes #2) of Episode 13, “If Not Now, When?  If Not You, Who? Part I”  </a:t>
            </a:r>
          </a:p>
        </p:txBody>
      </p:sp>
      <p:sp>
        <p:nvSpPr>
          <p:cNvPr id="3" name="Content Placeholder 2">
            <a:extLst>
              <a:ext uri="{FF2B5EF4-FFF2-40B4-BE49-F238E27FC236}">
                <a16:creationId xmlns:a16="http://schemas.microsoft.com/office/drawing/2014/main" id="{A68652D8-B54A-F984-87ED-F2047EE7E8DC}"/>
              </a:ext>
            </a:extLst>
          </p:cNvPr>
          <p:cNvSpPr>
            <a:spLocks noGrp="1"/>
          </p:cNvSpPr>
          <p:nvPr>
            <p:ph idx="1"/>
          </p:nvPr>
        </p:nvSpPr>
        <p:spPr>
          <a:xfrm>
            <a:off x="680321" y="2336873"/>
            <a:ext cx="9613861" cy="4277572"/>
          </a:xfrm>
        </p:spPr>
        <p:txBody>
          <a:bodyPr>
            <a:normAutofit fontScale="92500"/>
          </a:bodyPr>
          <a:lstStyle/>
          <a:p>
            <a:r>
              <a:rPr lang="en-US" dirty="0"/>
              <a:t>8) The arithmetic mean (average) of MOV points scored per bout is 6.62/win in the NCAA D1 Men’s Championships for all bouts.</a:t>
            </a:r>
          </a:p>
          <a:p>
            <a:r>
              <a:rPr lang="en-US" dirty="0"/>
              <a:t>9) The 3-5-7 placing bouts only score a total of 1.49 team points in the CS.  This is way too low in comparison to other rounds.  The MOV system remedies this.</a:t>
            </a:r>
          </a:p>
          <a:p>
            <a:r>
              <a:rPr lang="en-US" dirty="0"/>
              <a:t>10) There is a consistent multiplier of about 5.5X for the MOV over the CS except the 3-5-7 bouts.</a:t>
            </a:r>
          </a:p>
          <a:p>
            <a:r>
              <a:rPr lang="en-US" dirty="0"/>
              <a:t>11) In both the CS &amp; the MOV there is a possibility that some random lower placer will score more team points than a higher placer.  This is inherited in the “modified” double elimination system we use at NCAA’s.</a:t>
            </a:r>
          </a:p>
          <a:p>
            <a:r>
              <a:rPr lang="en-US" dirty="0"/>
              <a:t>12) The MOV system values all points scored.  The CS is basically a hybrid of the MOV with arbitrary winning margins score more points.</a:t>
            </a:r>
          </a:p>
        </p:txBody>
      </p:sp>
      <p:sp>
        <p:nvSpPr>
          <p:cNvPr id="4" name="TextBox 3">
            <a:extLst>
              <a:ext uri="{FF2B5EF4-FFF2-40B4-BE49-F238E27FC236}">
                <a16:creationId xmlns:a16="http://schemas.microsoft.com/office/drawing/2014/main" id="{88831599-2FB9-91A3-42F9-D0508674F899}"/>
              </a:ext>
            </a:extLst>
          </p:cNvPr>
          <p:cNvSpPr txBox="1"/>
          <p:nvPr/>
        </p:nvSpPr>
        <p:spPr>
          <a:xfrm>
            <a:off x="380019" y="132543"/>
            <a:ext cx="11414150" cy="400110"/>
          </a:xfrm>
          <a:prstGeom prst="rect">
            <a:avLst/>
          </a:prstGeom>
          <a:noFill/>
        </p:spPr>
        <p:txBody>
          <a:bodyPr wrap="none" rtlCol="0">
            <a:spAutoFit/>
          </a:bodyPr>
          <a:lstStyle/>
          <a:p>
            <a:r>
              <a:rPr lang="en-US" sz="2000" dirty="0">
                <a:solidFill>
                  <a:srgbClr val="FFFF00"/>
                </a:solidFill>
              </a:rPr>
              <a:t>Can MatStats give the viewers a recap of Episode 13, “If Not Now, When?  If Not You, Who? Part I”</a:t>
            </a:r>
          </a:p>
        </p:txBody>
      </p:sp>
      <p:sp>
        <p:nvSpPr>
          <p:cNvPr id="5" name="TextBox 4">
            <a:extLst>
              <a:ext uri="{FF2B5EF4-FFF2-40B4-BE49-F238E27FC236}">
                <a16:creationId xmlns:a16="http://schemas.microsoft.com/office/drawing/2014/main" id="{A9E85ED2-CB07-5B11-254E-3B06290F33C1}"/>
              </a:ext>
            </a:extLst>
          </p:cNvPr>
          <p:cNvSpPr txBox="1"/>
          <p:nvPr/>
        </p:nvSpPr>
        <p:spPr>
          <a:xfrm>
            <a:off x="10818976" y="878198"/>
            <a:ext cx="1239442" cy="830997"/>
          </a:xfrm>
          <a:prstGeom prst="rect">
            <a:avLst/>
          </a:prstGeom>
          <a:noFill/>
        </p:spPr>
        <p:txBody>
          <a:bodyPr wrap="none" rtlCol="0">
            <a:spAutoFit/>
          </a:bodyPr>
          <a:lstStyle/>
          <a:p>
            <a:pPr algn="ctr"/>
            <a:r>
              <a:rPr lang="en-US" sz="2400" dirty="0"/>
              <a:t>Episode</a:t>
            </a:r>
          </a:p>
          <a:p>
            <a:pPr algn="ctr"/>
            <a:r>
              <a:rPr lang="en-US" sz="2400" dirty="0"/>
              <a:t>14-6</a:t>
            </a:r>
          </a:p>
        </p:txBody>
      </p:sp>
    </p:spTree>
    <p:extLst>
      <p:ext uri="{BB962C8B-B14F-4D97-AF65-F5344CB8AC3E}">
        <p14:creationId xmlns:p14="http://schemas.microsoft.com/office/powerpoint/2010/main" val="3951903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BADA6-DDE0-2A83-086B-C4D1BED94DA1}"/>
              </a:ext>
            </a:extLst>
          </p:cNvPr>
          <p:cNvSpPr>
            <a:spLocks noGrp="1"/>
          </p:cNvSpPr>
          <p:nvPr>
            <p:ph type="title"/>
          </p:nvPr>
        </p:nvSpPr>
        <p:spPr/>
        <p:txBody>
          <a:bodyPr>
            <a:noAutofit/>
          </a:bodyPr>
          <a:lstStyle/>
          <a:p>
            <a:pPr algn="ctr"/>
            <a:r>
              <a:rPr lang="en-US" dirty="0"/>
              <a:t>Our viewers have weighed in on the confusion of our current system team scoring and believe it has some flaws.</a:t>
            </a:r>
          </a:p>
        </p:txBody>
      </p:sp>
      <p:sp>
        <p:nvSpPr>
          <p:cNvPr id="3" name="Content Placeholder 2">
            <a:extLst>
              <a:ext uri="{FF2B5EF4-FFF2-40B4-BE49-F238E27FC236}">
                <a16:creationId xmlns:a16="http://schemas.microsoft.com/office/drawing/2014/main" id="{7D1BB757-7A1C-BC5A-1EDD-61DAA5DB35D2}"/>
              </a:ext>
            </a:extLst>
          </p:cNvPr>
          <p:cNvSpPr>
            <a:spLocks noGrp="1"/>
          </p:cNvSpPr>
          <p:nvPr>
            <p:ph idx="1"/>
          </p:nvPr>
        </p:nvSpPr>
        <p:spPr>
          <a:xfrm>
            <a:off x="680321" y="2336872"/>
            <a:ext cx="9613861" cy="4303210"/>
          </a:xfrm>
        </p:spPr>
        <p:txBody>
          <a:bodyPr>
            <a:normAutofit fontScale="92500"/>
          </a:bodyPr>
          <a:lstStyle/>
          <a:p>
            <a:r>
              <a:rPr lang="en-US" dirty="0"/>
              <a:t>Poll #1 – Should a losing wrestler score team points in a tournament?</a:t>
            </a:r>
          </a:p>
          <a:p>
            <a:pPr marL="0" indent="0">
              <a:buNone/>
            </a:pPr>
            <a:r>
              <a:rPr lang="en-US" dirty="0"/>
              <a:t>           </a:t>
            </a:r>
            <a:r>
              <a:rPr lang="en-US" dirty="0">
                <a:solidFill>
                  <a:srgbClr val="0070C0"/>
                </a:solidFill>
              </a:rPr>
              <a:t>Votes</a:t>
            </a:r>
            <a:r>
              <a:rPr lang="en-US" dirty="0"/>
              <a:t> </a:t>
            </a:r>
            <a:r>
              <a:rPr lang="en-US" dirty="0">
                <a:solidFill>
                  <a:srgbClr val="0070C0"/>
                </a:solidFill>
              </a:rPr>
              <a:t>- 37</a:t>
            </a:r>
            <a:r>
              <a:rPr lang="en-US" dirty="0"/>
              <a:t>              </a:t>
            </a:r>
            <a:r>
              <a:rPr lang="en-US" dirty="0">
                <a:solidFill>
                  <a:srgbClr val="FFFF00"/>
                </a:solidFill>
              </a:rPr>
              <a:t>Yes – 35%   No – 65%</a:t>
            </a:r>
          </a:p>
          <a:p>
            <a:r>
              <a:rPr lang="en-US" dirty="0"/>
              <a:t>Poll #2 – Would you feel confident being the one scoring team points under the current system in a tournament?  In other words, do you know the current system well enough to be the score keeper?</a:t>
            </a:r>
          </a:p>
          <a:p>
            <a:pPr marL="0" indent="0">
              <a:buNone/>
            </a:pPr>
            <a:r>
              <a:rPr lang="en-US" dirty="0"/>
              <a:t>          </a:t>
            </a:r>
            <a:r>
              <a:rPr lang="en-US" dirty="0">
                <a:solidFill>
                  <a:srgbClr val="0070C0"/>
                </a:solidFill>
              </a:rPr>
              <a:t>Votes - 26</a:t>
            </a:r>
            <a:r>
              <a:rPr lang="en-US" dirty="0"/>
              <a:t>               </a:t>
            </a:r>
            <a:r>
              <a:rPr lang="en-US" dirty="0">
                <a:solidFill>
                  <a:srgbClr val="FFFF00"/>
                </a:solidFill>
              </a:rPr>
              <a:t>Yes – 65%   No – 35%</a:t>
            </a:r>
          </a:p>
          <a:p>
            <a:r>
              <a:rPr lang="en-US" dirty="0"/>
              <a:t>Does the fact that the 32 seed vs the 33 seed rat tail bout at the Men’s D1 NCAA Championship tournament score as many team points as the 3</a:t>
            </a:r>
            <a:r>
              <a:rPr lang="en-US" baseline="30000" dirty="0"/>
              <a:t>rd</a:t>
            </a:r>
            <a:r>
              <a:rPr lang="en-US" dirty="0"/>
              <a:t>/5</a:t>
            </a:r>
            <a:r>
              <a:rPr lang="en-US" baseline="30000" dirty="0"/>
              <a:t>th</a:t>
            </a:r>
            <a:r>
              <a:rPr lang="en-US" dirty="0"/>
              <a:t>/7</a:t>
            </a:r>
            <a:r>
              <a:rPr lang="en-US" baseline="30000" dirty="0"/>
              <a:t>th</a:t>
            </a:r>
            <a:r>
              <a:rPr lang="en-US" dirty="0"/>
              <a:t> place bouts each score, show a flaw in the current system?</a:t>
            </a:r>
          </a:p>
          <a:p>
            <a:pPr marL="0" indent="0">
              <a:buNone/>
            </a:pPr>
            <a:r>
              <a:rPr lang="en-US" dirty="0"/>
              <a:t>	</a:t>
            </a:r>
            <a:r>
              <a:rPr lang="en-US" dirty="0">
                <a:solidFill>
                  <a:srgbClr val="0070C0"/>
                </a:solidFill>
              </a:rPr>
              <a:t>Votes - 25</a:t>
            </a:r>
            <a:r>
              <a:rPr lang="en-US" dirty="0"/>
              <a:t>              </a:t>
            </a:r>
            <a:r>
              <a:rPr lang="en-US" dirty="0">
                <a:solidFill>
                  <a:srgbClr val="FFFF00"/>
                </a:solidFill>
              </a:rPr>
              <a:t>Yes – 72%   No – 28%</a:t>
            </a:r>
          </a:p>
          <a:p>
            <a:pPr marL="0" indent="0">
              <a:buNone/>
            </a:pPr>
            <a:endParaRPr lang="en-US" dirty="0"/>
          </a:p>
        </p:txBody>
      </p:sp>
      <p:sp>
        <p:nvSpPr>
          <p:cNvPr id="4" name="TextBox 3">
            <a:extLst>
              <a:ext uri="{FF2B5EF4-FFF2-40B4-BE49-F238E27FC236}">
                <a16:creationId xmlns:a16="http://schemas.microsoft.com/office/drawing/2014/main" id="{E2DD05CC-F8E7-9139-3D5D-4CB2767C02E6}"/>
              </a:ext>
            </a:extLst>
          </p:cNvPr>
          <p:cNvSpPr txBox="1"/>
          <p:nvPr/>
        </p:nvSpPr>
        <p:spPr>
          <a:xfrm>
            <a:off x="102549" y="0"/>
            <a:ext cx="11864915" cy="523220"/>
          </a:xfrm>
          <a:prstGeom prst="rect">
            <a:avLst/>
          </a:prstGeom>
          <a:noFill/>
        </p:spPr>
        <p:txBody>
          <a:bodyPr wrap="none" rtlCol="0">
            <a:spAutoFit/>
          </a:bodyPr>
          <a:lstStyle/>
          <a:p>
            <a:r>
              <a:rPr lang="en-US" sz="2800" dirty="0">
                <a:solidFill>
                  <a:srgbClr val="FFFF00"/>
                </a:solidFill>
              </a:rPr>
              <a:t>What are the results from the second round of Twitter Polls on MatStats?</a:t>
            </a:r>
          </a:p>
        </p:txBody>
      </p:sp>
      <p:sp>
        <p:nvSpPr>
          <p:cNvPr id="5" name="TextBox 4">
            <a:extLst>
              <a:ext uri="{FF2B5EF4-FFF2-40B4-BE49-F238E27FC236}">
                <a16:creationId xmlns:a16="http://schemas.microsoft.com/office/drawing/2014/main" id="{2FB4FBE7-446F-BCBA-EA80-957B0D5BDE0B}"/>
              </a:ext>
            </a:extLst>
          </p:cNvPr>
          <p:cNvSpPr txBox="1"/>
          <p:nvPr/>
        </p:nvSpPr>
        <p:spPr>
          <a:xfrm>
            <a:off x="10801884" y="878198"/>
            <a:ext cx="1239442" cy="830997"/>
          </a:xfrm>
          <a:prstGeom prst="rect">
            <a:avLst/>
          </a:prstGeom>
          <a:noFill/>
        </p:spPr>
        <p:txBody>
          <a:bodyPr wrap="none" rtlCol="0">
            <a:spAutoFit/>
          </a:bodyPr>
          <a:lstStyle/>
          <a:p>
            <a:pPr algn="ctr"/>
            <a:r>
              <a:rPr lang="en-US" sz="2400" dirty="0"/>
              <a:t>Episode</a:t>
            </a:r>
          </a:p>
          <a:p>
            <a:pPr algn="ctr"/>
            <a:r>
              <a:rPr lang="en-US" sz="2400" dirty="0"/>
              <a:t>14-7</a:t>
            </a:r>
          </a:p>
        </p:txBody>
      </p:sp>
    </p:spTree>
    <p:extLst>
      <p:ext uri="{BB962C8B-B14F-4D97-AF65-F5344CB8AC3E}">
        <p14:creationId xmlns:p14="http://schemas.microsoft.com/office/powerpoint/2010/main" val="3549544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BC62E-77C9-A9F6-2878-104DD200FC1D}"/>
              </a:ext>
            </a:extLst>
          </p:cNvPr>
          <p:cNvSpPr>
            <a:spLocks noGrp="1"/>
          </p:cNvSpPr>
          <p:nvPr>
            <p:ph type="title"/>
          </p:nvPr>
        </p:nvSpPr>
        <p:spPr/>
        <p:txBody>
          <a:bodyPr/>
          <a:lstStyle/>
          <a:p>
            <a:pPr algn="ctr"/>
            <a:r>
              <a:rPr lang="en-US" dirty="0"/>
              <a:t>There will be 5.5X as many team points under the MOV scoring system.</a:t>
            </a:r>
          </a:p>
        </p:txBody>
      </p:sp>
      <p:graphicFrame>
        <p:nvGraphicFramePr>
          <p:cNvPr id="4" name="Content Placeholder 3">
            <a:extLst>
              <a:ext uri="{FF2B5EF4-FFF2-40B4-BE49-F238E27FC236}">
                <a16:creationId xmlns:a16="http://schemas.microsoft.com/office/drawing/2014/main" id="{69F1A534-FF5D-CF58-9CEB-790EC0A498C8}"/>
              </a:ext>
            </a:extLst>
          </p:cNvPr>
          <p:cNvGraphicFramePr>
            <a:graphicFrameLocks noGrp="1"/>
          </p:cNvGraphicFramePr>
          <p:nvPr>
            <p:ph idx="1"/>
          </p:nvPr>
        </p:nvGraphicFramePr>
        <p:xfrm>
          <a:off x="444380" y="2409914"/>
          <a:ext cx="10964256" cy="4225694"/>
        </p:xfrm>
        <a:graphic>
          <a:graphicData uri="http://schemas.openxmlformats.org/drawingml/2006/table">
            <a:tbl>
              <a:tblPr firstRow="1" firstCol="1" bandRow="1">
                <a:tableStyleId>{5C22544A-7EE6-4342-B048-85BDC9FD1C3A}</a:tableStyleId>
              </a:tblPr>
              <a:tblGrid>
                <a:gridCol w="2741064">
                  <a:extLst>
                    <a:ext uri="{9D8B030D-6E8A-4147-A177-3AD203B41FA5}">
                      <a16:colId xmlns:a16="http://schemas.microsoft.com/office/drawing/2014/main" val="1550448223"/>
                    </a:ext>
                  </a:extLst>
                </a:gridCol>
                <a:gridCol w="2741064">
                  <a:extLst>
                    <a:ext uri="{9D8B030D-6E8A-4147-A177-3AD203B41FA5}">
                      <a16:colId xmlns:a16="http://schemas.microsoft.com/office/drawing/2014/main" val="566215170"/>
                    </a:ext>
                  </a:extLst>
                </a:gridCol>
                <a:gridCol w="2741064">
                  <a:extLst>
                    <a:ext uri="{9D8B030D-6E8A-4147-A177-3AD203B41FA5}">
                      <a16:colId xmlns:a16="http://schemas.microsoft.com/office/drawing/2014/main" val="1808263287"/>
                    </a:ext>
                  </a:extLst>
                </a:gridCol>
                <a:gridCol w="2741064">
                  <a:extLst>
                    <a:ext uri="{9D8B030D-6E8A-4147-A177-3AD203B41FA5}">
                      <a16:colId xmlns:a16="http://schemas.microsoft.com/office/drawing/2014/main" val="1984277122"/>
                    </a:ext>
                  </a:extLst>
                </a:gridCol>
              </a:tblGrid>
              <a:tr h="812741">
                <a:tc>
                  <a:txBody>
                    <a:bodyPr/>
                    <a:lstStyle/>
                    <a:p>
                      <a:pPr marL="0" marR="0" algn="ctr">
                        <a:lnSpc>
                          <a:spcPct val="107000"/>
                        </a:lnSpc>
                        <a:spcBef>
                          <a:spcPts val="0"/>
                        </a:spcBef>
                        <a:spcAft>
                          <a:spcPts val="0"/>
                        </a:spcAft>
                      </a:pPr>
                      <a:r>
                        <a:rPr lang="en-US" sz="2000" b="1" dirty="0">
                          <a:effectLst/>
                        </a:rPr>
                        <a:t>Place</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Total Team Points/Wrestler (TTP) MOV</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Total Team Points/Wrestler (TTP)   Current system</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MOV over CS Multiplier</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8205963"/>
                  </a:ext>
                </a:extLst>
              </a:tr>
              <a:tr h="363510">
                <a:tc>
                  <a:txBody>
                    <a:bodyPr/>
                    <a:lstStyle/>
                    <a:p>
                      <a:pPr marL="0" marR="0" algn="ctr">
                        <a:lnSpc>
                          <a:spcPct val="107000"/>
                        </a:lnSpc>
                        <a:spcBef>
                          <a:spcPts val="0"/>
                        </a:spcBef>
                        <a:spcAft>
                          <a:spcPts val="0"/>
                        </a:spcAft>
                      </a:pPr>
                      <a:r>
                        <a:rPr lang="en-US" sz="2000" b="1">
                          <a:effectLst/>
                        </a:rPr>
                        <a:t>1</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120.14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23.05</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5.21</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7731391"/>
                  </a:ext>
                </a:extLst>
              </a:tr>
              <a:tr h="363510">
                <a:tc>
                  <a:txBody>
                    <a:bodyPr/>
                    <a:lstStyle/>
                    <a:p>
                      <a:pPr marL="0" marR="0" algn="ctr">
                        <a:lnSpc>
                          <a:spcPct val="107000"/>
                        </a:lnSpc>
                        <a:spcBef>
                          <a:spcPts val="0"/>
                        </a:spcBef>
                        <a:spcAft>
                          <a:spcPts val="0"/>
                        </a:spcAft>
                      </a:pPr>
                      <a:r>
                        <a:rPr lang="en-US" sz="2000" b="1">
                          <a:effectLst/>
                        </a:rPr>
                        <a:t>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101.36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18.48</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5.48</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8978132"/>
                  </a:ext>
                </a:extLst>
              </a:tr>
              <a:tr h="363510">
                <a:tc>
                  <a:txBody>
                    <a:bodyPr/>
                    <a:lstStyle/>
                    <a:p>
                      <a:pPr marL="0" marR="0" algn="ctr">
                        <a:lnSpc>
                          <a:spcPct val="107000"/>
                        </a:lnSpc>
                        <a:spcBef>
                          <a:spcPts val="0"/>
                        </a:spcBef>
                        <a:spcAft>
                          <a:spcPts val="0"/>
                        </a:spcAft>
                      </a:pPr>
                      <a:r>
                        <a:rPr lang="en-US" sz="2000" b="1">
                          <a:effectLst/>
                        </a:rPr>
                        <a:t>3</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99.78</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16.45</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6.06</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1146662"/>
                  </a:ext>
                </a:extLst>
              </a:tr>
              <a:tr h="363510">
                <a:tc>
                  <a:txBody>
                    <a:bodyPr/>
                    <a:lstStyle/>
                    <a:p>
                      <a:pPr marL="0" marR="0" algn="ctr">
                        <a:lnSpc>
                          <a:spcPct val="107000"/>
                        </a:lnSpc>
                        <a:spcBef>
                          <a:spcPts val="0"/>
                        </a:spcBef>
                        <a:spcAft>
                          <a:spcPts val="0"/>
                        </a:spcAft>
                      </a:pPr>
                      <a:r>
                        <a:rPr lang="en-US" sz="2000" b="1">
                          <a:effectLst/>
                        </a:rPr>
                        <a:t>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80.16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14.62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5.48</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1657169"/>
                  </a:ext>
                </a:extLst>
              </a:tr>
              <a:tr h="363510">
                <a:tc>
                  <a:txBody>
                    <a:bodyPr/>
                    <a:lstStyle/>
                    <a:p>
                      <a:pPr marL="0" marR="0" algn="ctr">
                        <a:lnSpc>
                          <a:spcPct val="107000"/>
                        </a:lnSpc>
                        <a:spcBef>
                          <a:spcPts val="0"/>
                        </a:spcBef>
                        <a:spcAft>
                          <a:spcPts val="0"/>
                        </a:spcAft>
                      </a:pPr>
                      <a:r>
                        <a:rPr lang="en-US" sz="2000" b="1">
                          <a:effectLst/>
                        </a:rPr>
                        <a:t>5</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73.50</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12.31</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5.97</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9200258"/>
                  </a:ext>
                </a:extLst>
              </a:tr>
              <a:tr h="363510">
                <a:tc>
                  <a:txBody>
                    <a:bodyPr/>
                    <a:lstStyle/>
                    <a:p>
                      <a:pPr marL="0" marR="0" algn="ctr">
                        <a:lnSpc>
                          <a:spcPct val="107000"/>
                        </a:lnSpc>
                        <a:spcBef>
                          <a:spcPts val="0"/>
                        </a:spcBef>
                        <a:spcAft>
                          <a:spcPts val="0"/>
                        </a:spcAft>
                      </a:pPr>
                      <a:r>
                        <a:rPr lang="en-US" sz="2000" b="1">
                          <a:effectLst/>
                        </a:rPr>
                        <a:t>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55.94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10.86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5.15</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6581080"/>
                  </a:ext>
                </a:extLst>
              </a:tr>
              <a:tr h="363510">
                <a:tc>
                  <a:txBody>
                    <a:bodyPr/>
                    <a:lstStyle/>
                    <a:p>
                      <a:pPr marL="0" marR="0" algn="ctr">
                        <a:lnSpc>
                          <a:spcPct val="107000"/>
                        </a:lnSpc>
                        <a:spcBef>
                          <a:spcPts val="0"/>
                        </a:spcBef>
                        <a:spcAft>
                          <a:spcPts val="0"/>
                        </a:spcAft>
                      </a:pPr>
                      <a:r>
                        <a:rPr lang="en-US" sz="2000" b="1">
                          <a:effectLst/>
                        </a:rPr>
                        <a:t>7</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44.34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8.06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5.50</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8486712"/>
                  </a:ext>
                </a:extLst>
              </a:tr>
              <a:tr h="363510">
                <a:tc>
                  <a:txBody>
                    <a:bodyPr/>
                    <a:lstStyle/>
                    <a:p>
                      <a:pPr marL="0" marR="0" algn="ctr">
                        <a:lnSpc>
                          <a:spcPct val="107000"/>
                        </a:lnSpc>
                        <a:spcBef>
                          <a:spcPts val="0"/>
                        </a:spcBef>
                        <a:spcAft>
                          <a:spcPts val="0"/>
                        </a:spcAft>
                      </a:pPr>
                      <a:r>
                        <a:rPr lang="en-US" sz="2000" b="1" dirty="0">
                          <a:effectLst/>
                        </a:rPr>
                        <a:t>8</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31.34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6.83</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4.58</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7646830"/>
                  </a:ext>
                </a:extLst>
              </a:tr>
              <a:tr h="355525">
                <a:tc>
                  <a:txBody>
                    <a:bodyPr/>
                    <a:lstStyle/>
                    <a:p>
                      <a:pPr marL="0" marR="0" algn="ctr">
                        <a:lnSpc>
                          <a:spcPct val="107000"/>
                        </a:lnSpc>
                        <a:spcBef>
                          <a:spcPts val="0"/>
                        </a:spcBef>
                        <a:spcAft>
                          <a:spcPts val="0"/>
                        </a:spcAft>
                      </a:pPr>
                      <a:r>
                        <a:rPr lang="en-US" sz="2000" b="1" dirty="0">
                          <a:effectLst/>
                          <a:latin typeface="+mj-lt"/>
                          <a:ea typeface="Calibri" panose="020F0502020204030204" pitchFamily="34" charset="0"/>
                          <a:cs typeface="Times New Roman" panose="02020603050405020304" pitchFamily="18" charset="0"/>
                        </a:rPr>
                        <a:t>NPW (25 Wrestlers)</a:t>
                      </a:r>
                    </a:p>
                  </a:txBody>
                  <a:tcPr marL="68580" marR="68580" marT="0" marB="0"/>
                </a:tc>
                <a:tc>
                  <a:txBody>
                    <a:bodyPr/>
                    <a:lstStyle/>
                    <a:p>
                      <a:pPr marL="0" marR="0" algn="ctr">
                        <a:lnSpc>
                          <a:spcPct val="107000"/>
                        </a:lnSpc>
                        <a:spcBef>
                          <a:spcPts val="0"/>
                        </a:spcBef>
                        <a:spcAft>
                          <a:spcPts val="0"/>
                        </a:spcAft>
                      </a:pPr>
                      <a:r>
                        <a:rPr lang="en-US" sz="2000" b="1" dirty="0">
                          <a:effectLst/>
                          <a:latin typeface="+mj-lt"/>
                          <a:ea typeface="Calibri" panose="020F0502020204030204" pitchFamily="34" charset="0"/>
                          <a:cs typeface="Times New Roman" panose="02020603050405020304" pitchFamily="18" charset="0"/>
                        </a:rPr>
                        <a:t>7.11</a:t>
                      </a:r>
                    </a:p>
                  </a:txBody>
                  <a:tcPr marL="68580" marR="68580" marT="0" marB="0"/>
                </a:tc>
                <a:tc>
                  <a:txBody>
                    <a:bodyPr/>
                    <a:lstStyle/>
                    <a:p>
                      <a:pPr marL="0" marR="0" algn="ctr">
                        <a:lnSpc>
                          <a:spcPct val="107000"/>
                        </a:lnSpc>
                        <a:spcBef>
                          <a:spcPts val="0"/>
                        </a:spcBef>
                        <a:spcAft>
                          <a:spcPts val="0"/>
                        </a:spcAft>
                      </a:pPr>
                      <a:r>
                        <a:rPr lang="en-US" sz="2000" b="1" dirty="0">
                          <a:effectLst/>
                          <a:latin typeface="+mj-lt"/>
                          <a:ea typeface="Calibri" panose="020F0502020204030204" pitchFamily="34" charset="0"/>
                          <a:cs typeface="Times New Roman" panose="02020603050405020304" pitchFamily="18" charset="0"/>
                        </a:rPr>
                        <a:t>1.23</a:t>
                      </a: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latin typeface="+mj-lt"/>
                          <a:ea typeface="Calibri" panose="020F0502020204030204" pitchFamily="34" charset="0"/>
                          <a:cs typeface="Times New Roman" panose="02020603050405020304" pitchFamily="18" charset="0"/>
                        </a:rPr>
                        <a:t>5.78</a:t>
                      </a:r>
                    </a:p>
                  </a:txBody>
                  <a:tcPr marL="68580" marR="68580" marT="0" marB="0"/>
                </a:tc>
                <a:extLst>
                  <a:ext uri="{0D108BD9-81ED-4DB2-BD59-A6C34878D82A}">
                    <a16:rowId xmlns:a16="http://schemas.microsoft.com/office/drawing/2014/main" val="2013797769"/>
                  </a:ext>
                </a:extLst>
              </a:tr>
            </a:tbl>
          </a:graphicData>
        </a:graphic>
      </p:graphicFrame>
      <p:sp>
        <p:nvSpPr>
          <p:cNvPr id="5" name="TextBox 4">
            <a:extLst>
              <a:ext uri="{FF2B5EF4-FFF2-40B4-BE49-F238E27FC236}">
                <a16:creationId xmlns:a16="http://schemas.microsoft.com/office/drawing/2014/main" id="{99915CE6-7EDE-72D9-538D-0FE9D14B4C9F}"/>
              </a:ext>
            </a:extLst>
          </p:cNvPr>
          <p:cNvSpPr txBox="1"/>
          <p:nvPr/>
        </p:nvSpPr>
        <p:spPr>
          <a:xfrm>
            <a:off x="10720110" y="878198"/>
            <a:ext cx="1239442" cy="830997"/>
          </a:xfrm>
          <a:prstGeom prst="rect">
            <a:avLst/>
          </a:prstGeom>
          <a:noFill/>
        </p:spPr>
        <p:txBody>
          <a:bodyPr wrap="none" rtlCol="0">
            <a:spAutoFit/>
          </a:bodyPr>
          <a:lstStyle/>
          <a:p>
            <a:pPr algn="ctr"/>
            <a:r>
              <a:rPr lang="en-US" sz="2400" dirty="0"/>
              <a:t>Episode</a:t>
            </a:r>
          </a:p>
          <a:p>
            <a:pPr algn="ctr"/>
            <a:r>
              <a:rPr lang="en-US" sz="2400" dirty="0"/>
              <a:t>14-8</a:t>
            </a:r>
          </a:p>
        </p:txBody>
      </p:sp>
      <p:sp>
        <p:nvSpPr>
          <p:cNvPr id="6" name="TextBox 5">
            <a:extLst>
              <a:ext uri="{FF2B5EF4-FFF2-40B4-BE49-F238E27FC236}">
                <a16:creationId xmlns:a16="http://schemas.microsoft.com/office/drawing/2014/main" id="{DCEEF587-862A-8AD9-93BC-D46DAE081F0D}"/>
              </a:ext>
            </a:extLst>
          </p:cNvPr>
          <p:cNvSpPr txBox="1"/>
          <p:nvPr/>
        </p:nvSpPr>
        <p:spPr>
          <a:xfrm>
            <a:off x="191604" y="140188"/>
            <a:ext cx="11469807" cy="400110"/>
          </a:xfrm>
          <a:prstGeom prst="rect">
            <a:avLst/>
          </a:prstGeom>
          <a:noFill/>
        </p:spPr>
        <p:txBody>
          <a:bodyPr wrap="none" rtlCol="0">
            <a:spAutoFit/>
          </a:bodyPr>
          <a:lstStyle/>
          <a:p>
            <a:r>
              <a:rPr lang="en-US" sz="2000" dirty="0">
                <a:solidFill>
                  <a:srgbClr val="FFFF00"/>
                </a:solidFill>
              </a:rPr>
              <a:t>How do the total number of tournament team points compare from MOV and CS by place winners?</a:t>
            </a:r>
          </a:p>
        </p:txBody>
      </p:sp>
    </p:spTree>
    <p:extLst>
      <p:ext uri="{BB962C8B-B14F-4D97-AF65-F5344CB8AC3E}">
        <p14:creationId xmlns:p14="http://schemas.microsoft.com/office/powerpoint/2010/main" val="378661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01BC5-FCBF-545D-5460-DA383D12CA97}"/>
              </a:ext>
            </a:extLst>
          </p:cNvPr>
          <p:cNvSpPr>
            <a:spLocks noGrp="1"/>
          </p:cNvSpPr>
          <p:nvPr>
            <p:ph type="title"/>
          </p:nvPr>
        </p:nvSpPr>
        <p:spPr/>
        <p:txBody>
          <a:bodyPr>
            <a:normAutofit fontScale="90000"/>
          </a:bodyPr>
          <a:lstStyle/>
          <a:p>
            <a:pPr algn="ctr"/>
            <a:r>
              <a:rPr lang="en-US" dirty="0"/>
              <a:t>Total Team Points/win before placement points for the current system and MOV from 2017-2022.  The total multiple of MOV over CS is 5.69X.</a:t>
            </a:r>
          </a:p>
        </p:txBody>
      </p:sp>
      <p:graphicFrame>
        <p:nvGraphicFramePr>
          <p:cNvPr id="4" name="Content Placeholder 3">
            <a:extLst>
              <a:ext uri="{FF2B5EF4-FFF2-40B4-BE49-F238E27FC236}">
                <a16:creationId xmlns:a16="http://schemas.microsoft.com/office/drawing/2014/main" id="{258C37CB-0F2E-7925-39DE-A938FAEAFD16}"/>
              </a:ext>
            </a:extLst>
          </p:cNvPr>
          <p:cNvGraphicFramePr>
            <a:graphicFrameLocks noGrp="1"/>
          </p:cNvGraphicFramePr>
          <p:nvPr>
            <p:ph idx="1"/>
          </p:nvPr>
        </p:nvGraphicFramePr>
        <p:xfrm>
          <a:off x="529838" y="2016081"/>
          <a:ext cx="10536966" cy="4630726"/>
        </p:xfrm>
        <a:graphic>
          <a:graphicData uri="http://schemas.openxmlformats.org/drawingml/2006/table">
            <a:tbl>
              <a:tblPr firstRow="1" firstCol="1" bandRow="1">
                <a:tableStyleId>{5C22544A-7EE6-4342-B048-85BDC9FD1C3A}</a:tableStyleId>
              </a:tblPr>
              <a:tblGrid>
                <a:gridCol w="2633678">
                  <a:extLst>
                    <a:ext uri="{9D8B030D-6E8A-4147-A177-3AD203B41FA5}">
                      <a16:colId xmlns:a16="http://schemas.microsoft.com/office/drawing/2014/main" val="969065819"/>
                    </a:ext>
                  </a:extLst>
                </a:gridCol>
                <a:gridCol w="2633678">
                  <a:extLst>
                    <a:ext uri="{9D8B030D-6E8A-4147-A177-3AD203B41FA5}">
                      <a16:colId xmlns:a16="http://schemas.microsoft.com/office/drawing/2014/main" val="3780792403"/>
                    </a:ext>
                  </a:extLst>
                </a:gridCol>
                <a:gridCol w="2634805">
                  <a:extLst>
                    <a:ext uri="{9D8B030D-6E8A-4147-A177-3AD203B41FA5}">
                      <a16:colId xmlns:a16="http://schemas.microsoft.com/office/drawing/2014/main" val="2355168722"/>
                    </a:ext>
                  </a:extLst>
                </a:gridCol>
                <a:gridCol w="2634805">
                  <a:extLst>
                    <a:ext uri="{9D8B030D-6E8A-4147-A177-3AD203B41FA5}">
                      <a16:colId xmlns:a16="http://schemas.microsoft.com/office/drawing/2014/main" val="2477636722"/>
                    </a:ext>
                  </a:extLst>
                </a:gridCol>
              </a:tblGrid>
              <a:tr h="1153314">
                <a:tc>
                  <a:txBody>
                    <a:bodyPr/>
                    <a:lstStyle/>
                    <a:p>
                      <a:pPr marL="0" marR="0" algn="ctr">
                        <a:lnSpc>
                          <a:spcPct val="107000"/>
                        </a:lnSpc>
                        <a:spcBef>
                          <a:spcPts val="0"/>
                        </a:spcBef>
                        <a:spcAft>
                          <a:spcPts val="0"/>
                        </a:spcAft>
                      </a:pPr>
                      <a:r>
                        <a:rPr lang="en-US" sz="2000" b="1" dirty="0">
                          <a:effectLst/>
                        </a:rPr>
                        <a:t>Place</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Total team Points/win before placement points MOV</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Total Team Points/win before placement points CS (adv + bonus = total)</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MOV over CS multiplier</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0740498"/>
                  </a:ext>
                </a:extLst>
              </a:tr>
              <a:tr h="371389">
                <a:tc>
                  <a:txBody>
                    <a:bodyPr/>
                    <a:lstStyle/>
                    <a:p>
                      <a:pPr marL="0" marR="0" algn="ctr">
                        <a:lnSpc>
                          <a:spcPct val="107000"/>
                        </a:lnSpc>
                        <a:spcBef>
                          <a:spcPts val="0"/>
                        </a:spcBef>
                        <a:spcAft>
                          <a:spcPts val="0"/>
                        </a:spcAft>
                      </a:pPr>
                      <a:r>
                        <a:rPr lang="en-US" sz="2000" b="1">
                          <a:effectLst/>
                        </a:rPr>
                        <a:t>1</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8.02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0.8 + 0.61 = 1.41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5.68</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7167419"/>
                  </a:ext>
                </a:extLst>
              </a:tr>
              <a:tr h="371389">
                <a:tc>
                  <a:txBody>
                    <a:bodyPr/>
                    <a:lstStyle/>
                    <a:p>
                      <a:pPr marL="0" marR="0" algn="ctr">
                        <a:lnSpc>
                          <a:spcPct val="107000"/>
                        </a:lnSpc>
                        <a:spcBef>
                          <a:spcPts val="0"/>
                        </a:spcBef>
                        <a:spcAft>
                          <a:spcPts val="0"/>
                        </a:spcAft>
                      </a:pPr>
                      <a:r>
                        <a:rPr lang="en-US" sz="2000" b="1">
                          <a:effectLst/>
                        </a:rPr>
                        <a:t>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7.84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1 + 0.62 = 1.62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4.83</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3299934"/>
                  </a:ext>
                </a:extLst>
              </a:tr>
              <a:tr h="371389">
                <a:tc>
                  <a:txBody>
                    <a:bodyPr/>
                    <a:lstStyle/>
                    <a:p>
                      <a:pPr marL="0" marR="0" algn="ctr">
                        <a:lnSpc>
                          <a:spcPct val="107000"/>
                        </a:lnSpc>
                        <a:spcBef>
                          <a:spcPts val="0"/>
                        </a:spcBef>
                        <a:spcAft>
                          <a:spcPts val="0"/>
                        </a:spcAft>
                      </a:pPr>
                      <a:r>
                        <a:rPr lang="en-US" sz="2000" b="1">
                          <a:effectLst/>
                        </a:rPr>
                        <a:t>3</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7.42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0.66 + 0.53 = 1.19</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6.23</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9410487"/>
                  </a:ext>
                </a:extLst>
              </a:tr>
              <a:tr h="371389">
                <a:tc>
                  <a:txBody>
                    <a:bodyPr/>
                    <a:lstStyle/>
                    <a:p>
                      <a:pPr marL="0" marR="0" algn="ctr">
                        <a:lnSpc>
                          <a:spcPct val="107000"/>
                        </a:lnSpc>
                        <a:spcBef>
                          <a:spcPts val="0"/>
                        </a:spcBef>
                        <a:spcAft>
                          <a:spcPts val="0"/>
                        </a:spcAft>
                      </a:pPr>
                      <a:r>
                        <a:rPr lang="en-US" sz="2000" b="1" dirty="0">
                          <a:effectLst/>
                        </a:rPr>
                        <a:t>4</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6.21</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0.76 + 0.46 = 1.22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5.09</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3455748"/>
                  </a:ext>
                </a:extLst>
              </a:tr>
              <a:tr h="371389">
                <a:tc>
                  <a:txBody>
                    <a:bodyPr/>
                    <a:lstStyle/>
                    <a:p>
                      <a:pPr marL="0" marR="0" algn="ctr">
                        <a:lnSpc>
                          <a:spcPct val="107000"/>
                        </a:lnSpc>
                        <a:spcBef>
                          <a:spcPts val="0"/>
                        </a:spcBef>
                        <a:spcAft>
                          <a:spcPts val="0"/>
                        </a:spcAft>
                      </a:pPr>
                      <a:r>
                        <a:rPr lang="en-US" sz="2000" b="1">
                          <a:effectLst/>
                        </a:rPr>
                        <a:t>5</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6.69</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0.60 + 0.48 = 1.08</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6.19</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5804221"/>
                  </a:ext>
                </a:extLst>
              </a:tr>
              <a:tr h="371389">
                <a:tc>
                  <a:txBody>
                    <a:bodyPr/>
                    <a:lstStyle/>
                    <a:p>
                      <a:pPr marL="0" marR="0" algn="ctr">
                        <a:lnSpc>
                          <a:spcPct val="107000"/>
                        </a:lnSpc>
                        <a:spcBef>
                          <a:spcPts val="0"/>
                        </a:spcBef>
                        <a:spcAft>
                          <a:spcPts val="0"/>
                        </a:spcAft>
                      </a:pPr>
                      <a:r>
                        <a:rPr lang="en-US" sz="2000" b="1">
                          <a:effectLst/>
                        </a:rPr>
                        <a:t>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6.68</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0.79 + 0.46 = 1.25</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5.34</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8846686"/>
                  </a:ext>
                </a:extLst>
              </a:tr>
              <a:tr h="371389">
                <a:tc>
                  <a:txBody>
                    <a:bodyPr/>
                    <a:lstStyle/>
                    <a:p>
                      <a:pPr marL="0" marR="0" algn="ctr">
                        <a:lnSpc>
                          <a:spcPct val="107000"/>
                        </a:lnSpc>
                        <a:spcBef>
                          <a:spcPts val="0"/>
                        </a:spcBef>
                        <a:spcAft>
                          <a:spcPts val="0"/>
                        </a:spcAft>
                      </a:pPr>
                      <a:r>
                        <a:rPr lang="en-US" sz="2000" b="1">
                          <a:effectLst/>
                        </a:rPr>
                        <a:t>7</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5.66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0.57 + 0.37 = 0.94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6.02</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7219077"/>
                  </a:ext>
                </a:extLst>
              </a:tr>
              <a:tr h="371389">
                <a:tc>
                  <a:txBody>
                    <a:bodyPr/>
                    <a:lstStyle/>
                    <a:p>
                      <a:pPr marL="0" marR="0" algn="ctr">
                        <a:lnSpc>
                          <a:spcPct val="107000"/>
                        </a:lnSpc>
                        <a:spcBef>
                          <a:spcPts val="0"/>
                        </a:spcBef>
                        <a:spcAft>
                          <a:spcPts val="0"/>
                        </a:spcAft>
                      </a:pPr>
                      <a:r>
                        <a:rPr lang="en-US" sz="2000" b="1">
                          <a:effectLst/>
                        </a:rPr>
                        <a:t>8</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6.09</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0.74 + 0.39 = 1.13</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5.38</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051050"/>
                  </a:ext>
                </a:extLst>
              </a:tr>
              <a:tr h="371389">
                <a:tc>
                  <a:txBody>
                    <a:bodyPr/>
                    <a:lstStyle/>
                    <a:p>
                      <a:pPr marL="0" marR="0" algn="ctr">
                        <a:lnSpc>
                          <a:spcPct val="107000"/>
                        </a:lnSpc>
                        <a:spcBef>
                          <a:spcPts val="0"/>
                        </a:spcBef>
                        <a:spcAft>
                          <a:spcPts val="0"/>
                        </a:spcAft>
                      </a:pPr>
                      <a:r>
                        <a:rPr lang="en-US" sz="2000" b="1">
                          <a:effectLst/>
                        </a:rPr>
                        <a:t>Non-Place winner</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6.21</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a:effectLst/>
                        </a:rPr>
                        <a:t>0.68 + 0.39 = 1.07</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FF0000"/>
                          </a:highlight>
                        </a:rPr>
                        <a:t>5.80</a:t>
                      </a:r>
                      <a:endParaRPr lang="en-US" sz="20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8603544"/>
                  </a:ext>
                </a:extLst>
              </a:tr>
            </a:tbl>
          </a:graphicData>
        </a:graphic>
      </p:graphicFrame>
      <p:sp>
        <p:nvSpPr>
          <p:cNvPr id="5" name="TextBox 4">
            <a:extLst>
              <a:ext uri="{FF2B5EF4-FFF2-40B4-BE49-F238E27FC236}">
                <a16:creationId xmlns:a16="http://schemas.microsoft.com/office/drawing/2014/main" id="{9184C4D9-8E21-04CB-82B5-E22C34576505}"/>
              </a:ext>
            </a:extLst>
          </p:cNvPr>
          <p:cNvSpPr txBox="1"/>
          <p:nvPr/>
        </p:nvSpPr>
        <p:spPr>
          <a:xfrm>
            <a:off x="10711564" y="878198"/>
            <a:ext cx="1239442" cy="830997"/>
          </a:xfrm>
          <a:prstGeom prst="rect">
            <a:avLst/>
          </a:prstGeom>
          <a:noFill/>
        </p:spPr>
        <p:txBody>
          <a:bodyPr wrap="none" rtlCol="0">
            <a:spAutoFit/>
          </a:bodyPr>
          <a:lstStyle/>
          <a:p>
            <a:pPr algn="ctr"/>
            <a:r>
              <a:rPr lang="en-US" sz="2400" dirty="0"/>
              <a:t>Episode</a:t>
            </a:r>
          </a:p>
          <a:p>
            <a:pPr algn="ctr"/>
            <a:r>
              <a:rPr lang="en-US" sz="2400" dirty="0"/>
              <a:t>14-9</a:t>
            </a:r>
          </a:p>
        </p:txBody>
      </p:sp>
      <p:sp>
        <p:nvSpPr>
          <p:cNvPr id="6" name="TextBox 5">
            <a:extLst>
              <a:ext uri="{FF2B5EF4-FFF2-40B4-BE49-F238E27FC236}">
                <a16:creationId xmlns:a16="http://schemas.microsoft.com/office/drawing/2014/main" id="{D9119638-73DD-9493-095E-5FE9DF865CD7}"/>
              </a:ext>
            </a:extLst>
          </p:cNvPr>
          <p:cNvSpPr txBox="1"/>
          <p:nvPr/>
        </p:nvSpPr>
        <p:spPr>
          <a:xfrm>
            <a:off x="275014" y="124590"/>
            <a:ext cx="11181266" cy="400110"/>
          </a:xfrm>
          <a:prstGeom prst="rect">
            <a:avLst/>
          </a:prstGeom>
          <a:noFill/>
        </p:spPr>
        <p:txBody>
          <a:bodyPr wrap="none" rtlCol="0">
            <a:spAutoFit/>
          </a:bodyPr>
          <a:lstStyle/>
          <a:p>
            <a:r>
              <a:rPr lang="en-US" sz="2000" dirty="0">
                <a:solidFill>
                  <a:srgbClr val="FFFF00"/>
                </a:solidFill>
              </a:rPr>
              <a:t>How do the total team points before Placement points compare under the two scoring systems?</a:t>
            </a:r>
          </a:p>
        </p:txBody>
      </p:sp>
    </p:spTree>
    <p:extLst>
      <p:ext uri="{BB962C8B-B14F-4D97-AF65-F5344CB8AC3E}">
        <p14:creationId xmlns:p14="http://schemas.microsoft.com/office/powerpoint/2010/main" val="2988916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1280-D9E4-7835-D083-D7DBF1F1C828}"/>
              </a:ext>
            </a:extLst>
          </p:cNvPr>
          <p:cNvSpPr>
            <a:spLocks noGrp="1"/>
          </p:cNvSpPr>
          <p:nvPr>
            <p:ph type="title"/>
          </p:nvPr>
        </p:nvSpPr>
        <p:spPr/>
        <p:txBody>
          <a:bodyPr/>
          <a:lstStyle/>
          <a:p>
            <a:pPr algn="ctr"/>
            <a:r>
              <a:rPr lang="en-US" dirty="0"/>
              <a:t>The average number of bouts by place from 2017-2022.</a:t>
            </a:r>
          </a:p>
        </p:txBody>
      </p:sp>
      <p:graphicFrame>
        <p:nvGraphicFramePr>
          <p:cNvPr id="4" name="Content Placeholder 3">
            <a:extLst>
              <a:ext uri="{FF2B5EF4-FFF2-40B4-BE49-F238E27FC236}">
                <a16:creationId xmlns:a16="http://schemas.microsoft.com/office/drawing/2014/main" id="{452F7A2A-1F30-DC2E-AFD1-0C2224506C2B}"/>
              </a:ext>
            </a:extLst>
          </p:cNvPr>
          <p:cNvGraphicFramePr>
            <a:graphicFrameLocks noGrp="1"/>
          </p:cNvGraphicFramePr>
          <p:nvPr>
            <p:ph idx="1"/>
          </p:nvPr>
        </p:nvGraphicFramePr>
        <p:xfrm>
          <a:off x="680321" y="2187723"/>
          <a:ext cx="10044493" cy="4337050"/>
        </p:xfrm>
        <a:graphic>
          <a:graphicData uri="http://schemas.openxmlformats.org/drawingml/2006/table">
            <a:tbl>
              <a:tblPr firstRow="1" firstCol="1" bandRow="1">
                <a:tableStyleId>{5C22544A-7EE6-4342-B048-85BDC9FD1C3A}</a:tableStyleId>
              </a:tblPr>
              <a:tblGrid>
                <a:gridCol w="5021441">
                  <a:extLst>
                    <a:ext uri="{9D8B030D-6E8A-4147-A177-3AD203B41FA5}">
                      <a16:colId xmlns:a16="http://schemas.microsoft.com/office/drawing/2014/main" val="3305242567"/>
                    </a:ext>
                  </a:extLst>
                </a:gridCol>
                <a:gridCol w="5023052">
                  <a:extLst>
                    <a:ext uri="{9D8B030D-6E8A-4147-A177-3AD203B41FA5}">
                      <a16:colId xmlns:a16="http://schemas.microsoft.com/office/drawing/2014/main" val="3565037222"/>
                    </a:ext>
                  </a:extLst>
                </a:gridCol>
              </a:tblGrid>
              <a:tr h="422163">
                <a:tc>
                  <a:txBody>
                    <a:bodyPr/>
                    <a:lstStyle/>
                    <a:p>
                      <a:pPr marL="0" marR="0" algn="ctr">
                        <a:lnSpc>
                          <a:spcPct val="107000"/>
                        </a:lnSpc>
                        <a:spcBef>
                          <a:spcPts val="0"/>
                        </a:spcBef>
                        <a:spcAft>
                          <a:spcPts val="0"/>
                        </a:spcAft>
                      </a:pPr>
                      <a:r>
                        <a:rPr lang="en-US" sz="2800" b="1" dirty="0">
                          <a:effectLst/>
                        </a:rPr>
                        <a:t>Place</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Average Number of Bouts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9691782"/>
                  </a:ext>
                </a:extLst>
              </a:tr>
              <a:tr h="422163">
                <a:tc>
                  <a:txBody>
                    <a:bodyPr/>
                    <a:lstStyle/>
                    <a:p>
                      <a:pPr marL="0" marR="0" algn="ctr">
                        <a:lnSpc>
                          <a:spcPct val="107000"/>
                        </a:lnSpc>
                        <a:spcBef>
                          <a:spcPts val="0"/>
                        </a:spcBef>
                        <a:spcAft>
                          <a:spcPts val="0"/>
                        </a:spcAft>
                      </a:pPr>
                      <a:r>
                        <a:rPr lang="en-US" sz="2800" b="1" dirty="0">
                          <a:effectLst/>
                        </a:rPr>
                        <a:t>1</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5.00</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3381353"/>
                  </a:ext>
                </a:extLst>
              </a:tr>
              <a:tr h="422163">
                <a:tc>
                  <a:txBody>
                    <a:bodyPr/>
                    <a:lstStyle/>
                    <a:p>
                      <a:pPr marL="0" marR="0" algn="ctr">
                        <a:lnSpc>
                          <a:spcPct val="107000"/>
                        </a:lnSpc>
                        <a:spcBef>
                          <a:spcPts val="0"/>
                        </a:spcBef>
                        <a:spcAft>
                          <a:spcPts val="0"/>
                        </a:spcAft>
                      </a:pPr>
                      <a:r>
                        <a:rPr lang="en-US" sz="2800" b="1">
                          <a:effectLst/>
                        </a:rPr>
                        <a:t>2</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5.00</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0400294"/>
                  </a:ext>
                </a:extLst>
              </a:tr>
              <a:tr h="422163">
                <a:tc>
                  <a:txBody>
                    <a:bodyPr/>
                    <a:lstStyle/>
                    <a:p>
                      <a:pPr marL="0" marR="0" algn="ctr">
                        <a:lnSpc>
                          <a:spcPct val="107000"/>
                        </a:lnSpc>
                        <a:spcBef>
                          <a:spcPts val="0"/>
                        </a:spcBef>
                        <a:spcAft>
                          <a:spcPts val="0"/>
                        </a:spcAft>
                      </a:pPr>
                      <a:r>
                        <a:rPr lang="en-US" sz="2800" b="1">
                          <a:effectLst/>
                        </a:rPr>
                        <a:t>3</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6.36</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1033061"/>
                  </a:ext>
                </a:extLst>
              </a:tr>
              <a:tr h="422163">
                <a:tc>
                  <a:txBody>
                    <a:bodyPr/>
                    <a:lstStyle/>
                    <a:p>
                      <a:pPr marL="0" marR="0" algn="ctr">
                        <a:lnSpc>
                          <a:spcPct val="107000"/>
                        </a:lnSpc>
                        <a:spcBef>
                          <a:spcPts val="0"/>
                        </a:spcBef>
                        <a:spcAft>
                          <a:spcPts val="0"/>
                        </a:spcAft>
                      </a:pPr>
                      <a:r>
                        <a:rPr lang="en-US" sz="2800" b="1">
                          <a:effectLst/>
                        </a:rPr>
                        <a:t>4</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6.56</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8083212"/>
                  </a:ext>
                </a:extLst>
              </a:tr>
              <a:tr h="422163">
                <a:tc>
                  <a:txBody>
                    <a:bodyPr/>
                    <a:lstStyle/>
                    <a:p>
                      <a:pPr marL="0" marR="0" algn="ctr">
                        <a:lnSpc>
                          <a:spcPct val="107000"/>
                        </a:lnSpc>
                        <a:spcBef>
                          <a:spcPts val="0"/>
                        </a:spcBef>
                        <a:spcAft>
                          <a:spcPts val="0"/>
                        </a:spcAft>
                      </a:pPr>
                      <a:r>
                        <a:rPr lang="en-US" sz="2800" b="1">
                          <a:effectLst/>
                        </a:rPr>
                        <a:t>5</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6.86</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6944262"/>
                  </a:ext>
                </a:extLst>
              </a:tr>
              <a:tr h="422163">
                <a:tc>
                  <a:txBody>
                    <a:bodyPr/>
                    <a:lstStyle/>
                    <a:p>
                      <a:pPr marL="0" marR="0" algn="ctr">
                        <a:lnSpc>
                          <a:spcPct val="107000"/>
                        </a:lnSpc>
                        <a:spcBef>
                          <a:spcPts val="0"/>
                        </a:spcBef>
                        <a:spcAft>
                          <a:spcPts val="0"/>
                        </a:spcAft>
                      </a:pPr>
                      <a:r>
                        <a:rPr lang="en-US" sz="2800" b="1">
                          <a:effectLst/>
                        </a:rPr>
                        <a:t>6</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6.88</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4313582"/>
                  </a:ext>
                </a:extLst>
              </a:tr>
              <a:tr h="422163">
                <a:tc>
                  <a:txBody>
                    <a:bodyPr/>
                    <a:lstStyle/>
                    <a:p>
                      <a:pPr marL="0" marR="0" algn="ctr">
                        <a:lnSpc>
                          <a:spcPct val="107000"/>
                        </a:lnSpc>
                        <a:spcBef>
                          <a:spcPts val="0"/>
                        </a:spcBef>
                        <a:spcAft>
                          <a:spcPts val="0"/>
                        </a:spcAft>
                      </a:pPr>
                      <a:r>
                        <a:rPr lang="en-US" sz="2800" b="1">
                          <a:effectLst/>
                        </a:rPr>
                        <a:t>7</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6.28</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5756358"/>
                  </a:ext>
                </a:extLst>
              </a:tr>
              <a:tr h="422163">
                <a:tc>
                  <a:txBody>
                    <a:bodyPr/>
                    <a:lstStyle/>
                    <a:p>
                      <a:pPr marL="0" marR="0" algn="ctr">
                        <a:lnSpc>
                          <a:spcPct val="107000"/>
                        </a:lnSpc>
                        <a:spcBef>
                          <a:spcPts val="0"/>
                        </a:spcBef>
                        <a:spcAft>
                          <a:spcPts val="0"/>
                        </a:spcAft>
                      </a:pPr>
                      <a:r>
                        <a:rPr lang="en-US" sz="2800" b="1">
                          <a:effectLst/>
                        </a:rPr>
                        <a:t>8</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6.50</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0344564"/>
                  </a:ext>
                </a:extLst>
              </a:tr>
              <a:tr h="422163">
                <a:tc>
                  <a:txBody>
                    <a:bodyPr/>
                    <a:lstStyle/>
                    <a:p>
                      <a:pPr marL="0" marR="0" algn="ctr">
                        <a:lnSpc>
                          <a:spcPct val="107000"/>
                        </a:lnSpc>
                        <a:spcBef>
                          <a:spcPts val="0"/>
                        </a:spcBef>
                        <a:spcAft>
                          <a:spcPts val="0"/>
                        </a:spcAft>
                      </a:pPr>
                      <a:r>
                        <a:rPr lang="en-US" sz="2800" b="1" dirty="0">
                          <a:effectLst/>
                        </a:rPr>
                        <a:t>NPW (25 Wrestlers)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3.14</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8703694"/>
                  </a:ext>
                </a:extLst>
              </a:tr>
            </a:tbl>
          </a:graphicData>
        </a:graphic>
      </p:graphicFrame>
      <p:sp>
        <p:nvSpPr>
          <p:cNvPr id="5" name="TextBox 4">
            <a:extLst>
              <a:ext uri="{FF2B5EF4-FFF2-40B4-BE49-F238E27FC236}">
                <a16:creationId xmlns:a16="http://schemas.microsoft.com/office/drawing/2014/main" id="{7398F4E7-25CC-4F38-A22A-49149A3ADA40}"/>
              </a:ext>
            </a:extLst>
          </p:cNvPr>
          <p:cNvSpPr txBox="1"/>
          <p:nvPr/>
        </p:nvSpPr>
        <p:spPr>
          <a:xfrm>
            <a:off x="10724814" y="878198"/>
            <a:ext cx="1239442" cy="830997"/>
          </a:xfrm>
          <a:prstGeom prst="rect">
            <a:avLst/>
          </a:prstGeom>
          <a:noFill/>
        </p:spPr>
        <p:txBody>
          <a:bodyPr wrap="none" rtlCol="0">
            <a:spAutoFit/>
          </a:bodyPr>
          <a:lstStyle/>
          <a:p>
            <a:pPr algn="ctr"/>
            <a:r>
              <a:rPr lang="en-US" sz="2400" dirty="0"/>
              <a:t>Episode</a:t>
            </a:r>
          </a:p>
          <a:p>
            <a:pPr algn="ctr"/>
            <a:r>
              <a:rPr lang="en-US" sz="2400" dirty="0"/>
              <a:t>14-10</a:t>
            </a:r>
          </a:p>
        </p:txBody>
      </p:sp>
      <p:sp>
        <p:nvSpPr>
          <p:cNvPr id="6" name="TextBox 5">
            <a:extLst>
              <a:ext uri="{FF2B5EF4-FFF2-40B4-BE49-F238E27FC236}">
                <a16:creationId xmlns:a16="http://schemas.microsoft.com/office/drawing/2014/main" id="{6F892FA6-555D-6794-1D65-6FBB4FD77B4B}"/>
              </a:ext>
            </a:extLst>
          </p:cNvPr>
          <p:cNvSpPr txBox="1"/>
          <p:nvPr/>
        </p:nvSpPr>
        <p:spPr>
          <a:xfrm>
            <a:off x="474212" y="87794"/>
            <a:ext cx="10456709" cy="461665"/>
          </a:xfrm>
          <a:prstGeom prst="rect">
            <a:avLst/>
          </a:prstGeom>
          <a:noFill/>
        </p:spPr>
        <p:txBody>
          <a:bodyPr wrap="none" rtlCol="0">
            <a:spAutoFit/>
          </a:bodyPr>
          <a:lstStyle/>
          <a:p>
            <a:r>
              <a:rPr lang="en-US" sz="2400" dirty="0">
                <a:solidFill>
                  <a:srgbClr val="FFFF00"/>
                </a:solidFill>
              </a:rPr>
              <a:t>What is the average number of bouts by place winner for the tournament?</a:t>
            </a:r>
          </a:p>
        </p:txBody>
      </p:sp>
    </p:spTree>
    <p:extLst>
      <p:ext uri="{BB962C8B-B14F-4D97-AF65-F5344CB8AC3E}">
        <p14:creationId xmlns:p14="http://schemas.microsoft.com/office/powerpoint/2010/main" val="3950312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21C1-AD86-5C3D-C18A-A89BCCE89C20}"/>
              </a:ext>
            </a:extLst>
          </p:cNvPr>
          <p:cNvSpPr>
            <a:spLocks noGrp="1"/>
          </p:cNvSpPr>
          <p:nvPr>
            <p:ph type="title"/>
          </p:nvPr>
        </p:nvSpPr>
        <p:spPr/>
        <p:txBody>
          <a:bodyPr/>
          <a:lstStyle/>
          <a:p>
            <a:pPr algn="ctr"/>
            <a:r>
              <a:rPr lang="en-US" dirty="0"/>
              <a:t>Average number of wins by place Men’s NCAA D1 Championships 2017-2022.</a:t>
            </a:r>
          </a:p>
        </p:txBody>
      </p:sp>
      <p:graphicFrame>
        <p:nvGraphicFramePr>
          <p:cNvPr id="4" name="Content Placeholder 3">
            <a:extLst>
              <a:ext uri="{FF2B5EF4-FFF2-40B4-BE49-F238E27FC236}">
                <a16:creationId xmlns:a16="http://schemas.microsoft.com/office/drawing/2014/main" id="{AD37EFBE-CF28-1080-370B-8BC874DC8F90}"/>
              </a:ext>
            </a:extLst>
          </p:cNvPr>
          <p:cNvGraphicFramePr>
            <a:graphicFrameLocks noGrp="1"/>
          </p:cNvGraphicFramePr>
          <p:nvPr>
            <p:ph idx="1"/>
          </p:nvPr>
        </p:nvGraphicFramePr>
        <p:xfrm>
          <a:off x="752030" y="2247544"/>
          <a:ext cx="9972942" cy="4337050"/>
        </p:xfrm>
        <a:graphic>
          <a:graphicData uri="http://schemas.openxmlformats.org/drawingml/2006/table">
            <a:tbl>
              <a:tblPr firstRow="1" firstCol="1" bandRow="1">
                <a:tableStyleId>{5C22544A-7EE6-4342-B048-85BDC9FD1C3A}</a:tableStyleId>
              </a:tblPr>
              <a:tblGrid>
                <a:gridCol w="4986471">
                  <a:extLst>
                    <a:ext uri="{9D8B030D-6E8A-4147-A177-3AD203B41FA5}">
                      <a16:colId xmlns:a16="http://schemas.microsoft.com/office/drawing/2014/main" val="79781872"/>
                    </a:ext>
                  </a:extLst>
                </a:gridCol>
                <a:gridCol w="4986471">
                  <a:extLst>
                    <a:ext uri="{9D8B030D-6E8A-4147-A177-3AD203B41FA5}">
                      <a16:colId xmlns:a16="http://schemas.microsoft.com/office/drawing/2014/main" val="599458948"/>
                    </a:ext>
                  </a:extLst>
                </a:gridCol>
              </a:tblGrid>
              <a:tr h="407634">
                <a:tc>
                  <a:txBody>
                    <a:bodyPr/>
                    <a:lstStyle/>
                    <a:p>
                      <a:pPr marL="0" marR="0" algn="ctr">
                        <a:lnSpc>
                          <a:spcPct val="107000"/>
                        </a:lnSpc>
                        <a:spcBef>
                          <a:spcPts val="0"/>
                        </a:spcBef>
                        <a:spcAft>
                          <a:spcPts val="0"/>
                        </a:spcAft>
                      </a:pPr>
                      <a:r>
                        <a:rPr lang="en-US" sz="2800" b="1" dirty="0">
                          <a:effectLst/>
                        </a:rPr>
                        <a:t>Place</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Average Number of wins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1492250"/>
                  </a:ext>
                </a:extLst>
              </a:tr>
              <a:tr h="407634">
                <a:tc>
                  <a:txBody>
                    <a:bodyPr/>
                    <a:lstStyle/>
                    <a:p>
                      <a:pPr marL="0" marR="0" algn="ctr">
                        <a:lnSpc>
                          <a:spcPct val="107000"/>
                        </a:lnSpc>
                        <a:spcBef>
                          <a:spcPts val="0"/>
                        </a:spcBef>
                        <a:spcAft>
                          <a:spcPts val="0"/>
                        </a:spcAft>
                      </a:pPr>
                      <a:r>
                        <a:rPr lang="en-US" sz="2800" b="1">
                          <a:effectLst/>
                        </a:rPr>
                        <a:t>1</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5.00</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2055983"/>
                  </a:ext>
                </a:extLst>
              </a:tr>
              <a:tr h="407634">
                <a:tc>
                  <a:txBody>
                    <a:bodyPr/>
                    <a:lstStyle/>
                    <a:p>
                      <a:pPr marL="0" marR="0" algn="ctr">
                        <a:lnSpc>
                          <a:spcPct val="107000"/>
                        </a:lnSpc>
                        <a:spcBef>
                          <a:spcPts val="0"/>
                        </a:spcBef>
                        <a:spcAft>
                          <a:spcPts val="0"/>
                        </a:spcAft>
                      </a:pPr>
                      <a:r>
                        <a:rPr lang="en-US" sz="2800" b="1">
                          <a:effectLst/>
                        </a:rPr>
                        <a:t>2</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4.00</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5774867"/>
                  </a:ext>
                </a:extLst>
              </a:tr>
              <a:tr h="407634">
                <a:tc>
                  <a:txBody>
                    <a:bodyPr/>
                    <a:lstStyle/>
                    <a:p>
                      <a:pPr marL="0" marR="0" algn="ctr">
                        <a:lnSpc>
                          <a:spcPct val="107000"/>
                        </a:lnSpc>
                        <a:spcBef>
                          <a:spcPts val="0"/>
                        </a:spcBef>
                        <a:spcAft>
                          <a:spcPts val="0"/>
                        </a:spcAft>
                      </a:pPr>
                      <a:r>
                        <a:rPr lang="en-US" sz="2800" b="1">
                          <a:effectLst/>
                        </a:rPr>
                        <a:t>3</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5.36</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0401842"/>
                  </a:ext>
                </a:extLst>
              </a:tr>
              <a:tr h="407634">
                <a:tc>
                  <a:txBody>
                    <a:bodyPr/>
                    <a:lstStyle/>
                    <a:p>
                      <a:pPr marL="0" marR="0" algn="ctr">
                        <a:lnSpc>
                          <a:spcPct val="107000"/>
                        </a:lnSpc>
                        <a:spcBef>
                          <a:spcPts val="0"/>
                        </a:spcBef>
                        <a:spcAft>
                          <a:spcPts val="0"/>
                        </a:spcAft>
                      </a:pPr>
                      <a:r>
                        <a:rPr lang="en-US" sz="2800" b="1">
                          <a:effectLst/>
                        </a:rPr>
                        <a:t>4</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4.56</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6178110"/>
                  </a:ext>
                </a:extLst>
              </a:tr>
              <a:tr h="407634">
                <a:tc>
                  <a:txBody>
                    <a:bodyPr/>
                    <a:lstStyle/>
                    <a:p>
                      <a:pPr marL="0" marR="0" algn="ctr">
                        <a:lnSpc>
                          <a:spcPct val="107000"/>
                        </a:lnSpc>
                        <a:spcBef>
                          <a:spcPts val="0"/>
                        </a:spcBef>
                        <a:spcAft>
                          <a:spcPts val="0"/>
                        </a:spcAft>
                      </a:pPr>
                      <a:r>
                        <a:rPr lang="en-US" sz="2800" b="1">
                          <a:effectLst/>
                        </a:rPr>
                        <a:t>5</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4.86</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9430885"/>
                  </a:ext>
                </a:extLst>
              </a:tr>
              <a:tr h="407634">
                <a:tc>
                  <a:txBody>
                    <a:bodyPr/>
                    <a:lstStyle/>
                    <a:p>
                      <a:pPr marL="0" marR="0" algn="ctr">
                        <a:lnSpc>
                          <a:spcPct val="107000"/>
                        </a:lnSpc>
                        <a:spcBef>
                          <a:spcPts val="0"/>
                        </a:spcBef>
                        <a:spcAft>
                          <a:spcPts val="0"/>
                        </a:spcAft>
                      </a:pPr>
                      <a:r>
                        <a:rPr lang="en-US" sz="2800" b="1">
                          <a:effectLst/>
                        </a:rPr>
                        <a:t>6</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3.88</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0334040"/>
                  </a:ext>
                </a:extLst>
              </a:tr>
              <a:tr h="407634">
                <a:tc>
                  <a:txBody>
                    <a:bodyPr/>
                    <a:lstStyle/>
                    <a:p>
                      <a:pPr marL="0" marR="0" algn="ctr">
                        <a:lnSpc>
                          <a:spcPct val="107000"/>
                        </a:lnSpc>
                        <a:spcBef>
                          <a:spcPts val="0"/>
                        </a:spcBef>
                        <a:spcAft>
                          <a:spcPts val="0"/>
                        </a:spcAft>
                      </a:pPr>
                      <a:r>
                        <a:rPr lang="en-US" sz="2800" b="1">
                          <a:effectLst/>
                        </a:rPr>
                        <a:t>7</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4.28</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9670535"/>
                  </a:ext>
                </a:extLst>
              </a:tr>
              <a:tr h="407634">
                <a:tc>
                  <a:txBody>
                    <a:bodyPr/>
                    <a:lstStyle/>
                    <a:p>
                      <a:pPr marL="0" marR="0" algn="ctr">
                        <a:lnSpc>
                          <a:spcPct val="107000"/>
                        </a:lnSpc>
                        <a:spcBef>
                          <a:spcPts val="0"/>
                        </a:spcBef>
                        <a:spcAft>
                          <a:spcPts val="0"/>
                        </a:spcAft>
                      </a:pPr>
                      <a:r>
                        <a:rPr lang="en-US" sz="2800" b="1">
                          <a:effectLst/>
                        </a:rPr>
                        <a:t>8</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3.50</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8378562"/>
                  </a:ext>
                </a:extLst>
              </a:tr>
              <a:tr h="407634">
                <a:tc>
                  <a:txBody>
                    <a:bodyPr/>
                    <a:lstStyle/>
                    <a:p>
                      <a:pPr marL="0" marR="0" algn="ctr">
                        <a:lnSpc>
                          <a:spcPct val="107000"/>
                        </a:lnSpc>
                        <a:spcBef>
                          <a:spcPts val="0"/>
                        </a:spcBef>
                        <a:spcAft>
                          <a:spcPts val="0"/>
                        </a:spcAft>
                      </a:pPr>
                      <a:r>
                        <a:rPr lang="en-US" sz="2800" b="1" dirty="0">
                          <a:effectLst/>
                        </a:rPr>
                        <a:t>NPW (25 Wrestlers)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b="1" dirty="0">
                          <a:effectLst/>
                        </a:rPr>
                        <a:t>1.14</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7233150"/>
                  </a:ext>
                </a:extLst>
              </a:tr>
            </a:tbl>
          </a:graphicData>
        </a:graphic>
      </p:graphicFrame>
      <p:sp>
        <p:nvSpPr>
          <p:cNvPr id="5" name="TextBox 4">
            <a:extLst>
              <a:ext uri="{FF2B5EF4-FFF2-40B4-BE49-F238E27FC236}">
                <a16:creationId xmlns:a16="http://schemas.microsoft.com/office/drawing/2014/main" id="{A053CB29-1C9D-27C4-7734-029C55EA3627}"/>
              </a:ext>
            </a:extLst>
          </p:cNvPr>
          <p:cNvSpPr txBox="1"/>
          <p:nvPr/>
        </p:nvSpPr>
        <p:spPr>
          <a:xfrm>
            <a:off x="10724972" y="878198"/>
            <a:ext cx="1239442" cy="830997"/>
          </a:xfrm>
          <a:prstGeom prst="rect">
            <a:avLst/>
          </a:prstGeom>
          <a:noFill/>
        </p:spPr>
        <p:txBody>
          <a:bodyPr wrap="none" rtlCol="0">
            <a:spAutoFit/>
          </a:bodyPr>
          <a:lstStyle/>
          <a:p>
            <a:pPr algn="ctr"/>
            <a:r>
              <a:rPr lang="en-US" sz="2400" dirty="0"/>
              <a:t>Episode</a:t>
            </a:r>
          </a:p>
          <a:p>
            <a:pPr algn="ctr"/>
            <a:r>
              <a:rPr lang="en-US" sz="2400" dirty="0"/>
              <a:t>14-11</a:t>
            </a:r>
          </a:p>
        </p:txBody>
      </p:sp>
      <p:sp>
        <p:nvSpPr>
          <p:cNvPr id="6" name="TextBox 5">
            <a:extLst>
              <a:ext uri="{FF2B5EF4-FFF2-40B4-BE49-F238E27FC236}">
                <a16:creationId xmlns:a16="http://schemas.microsoft.com/office/drawing/2014/main" id="{2FEF9856-A98D-B91F-739C-2D2FE0F3CC1F}"/>
              </a:ext>
            </a:extLst>
          </p:cNvPr>
          <p:cNvSpPr txBox="1"/>
          <p:nvPr/>
        </p:nvSpPr>
        <p:spPr>
          <a:xfrm>
            <a:off x="435836" y="109016"/>
            <a:ext cx="11032187" cy="461665"/>
          </a:xfrm>
          <a:prstGeom prst="rect">
            <a:avLst/>
          </a:prstGeom>
          <a:noFill/>
        </p:spPr>
        <p:txBody>
          <a:bodyPr wrap="none" rtlCol="0">
            <a:spAutoFit/>
          </a:bodyPr>
          <a:lstStyle/>
          <a:p>
            <a:r>
              <a:rPr lang="en-US" sz="2400" dirty="0">
                <a:solidFill>
                  <a:srgbClr val="FFFF00"/>
                </a:solidFill>
              </a:rPr>
              <a:t>What is the average number of wins by place winner at the NCAA Tournament?</a:t>
            </a:r>
          </a:p>
        </p:txBody>
      </p:sp>
    </p:spTree>
    <p:extLst>
      <p:ext uri="{BB962C8B-B14F-4D97-AF65-F5344CB8AC3E}">
        <p14:creationId xmlns:p14="http://schemas.microsoft.com/office/powerpoint/2010/main" val="2362421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25DB8-6600-FEFE-AA45-43174C77B22F}"/>
              </a:ext>
            </a:extLst>
          </p:cNvPr>
          <p:cNvSpPr>
            <a:spLocks noGrp="1"/>
          </p:cNvSpPr>
          <p:nvPr>
            <p:ph type="title"/>
          </p:nvPr>
        </p:nvSpPr>
        <p:spPr/>
        <p:txBody>
          <a:bodyPr>
            <a:normAutofit fontScale="90000"/>
          </a:bodyPr>
          <a:lstStyle/>
          <a:p>
            <a:pPr algn="ctr"/>
            <a:r>
              <a:rPr lang="en-US" dirty="0"/>
              <a:t>Total team Points per win MOV and Current System.  All rounds except 357 Place are close to the magical 5.5X multiplier.</a:t>
            </a:r>
          </a:p>
        </p:txBody>
      </p:sp>
      <p:graphicFrame>
        <p:nvGraphicFramePr>
          <p:cNvPr id="4" name="Content Placeholder 3">
            <a:extLst>
              <a:ext uri="{FF2B5EF4-FFF2-40B4-BE49-F238E27FC236}">
                <a16:creationId xmlns:a16="http://schemas.microsoft.com/office/drawing/2014/main" id="{6A40451E-25D8-2F00-BED9-BF13CC5A3D73}"/>
              </a:ext>
            </a:extLst>
          </p:cNvPr>
          <p:cNvGraphicFramePr>
            <a:graphicFrameLocks noGrp="1"/>
          </p:cNvGraphicFramePr>
          <p:nvPr>
            <p:ph idx="1"/>
          </p:nvPr>
        </p:nvGraphicFramePr>
        <p:xfrm>
          <a:off x="350378" y="2385695"/>
          <a:ext cx="10930070" cy="4182435"/>
        </p:xfrm>
        <a:graphic>
          <a:graphicData uri="http://schemas.openxmlformats.org/drawingml/2006/table">
            <a:tbl>
              <a:tblPr firstRow="1" firstCol="1" bandRow="1">
                <a:tableStyleId>{5C22544A-7EE6-4342-B048-85BDC9FD1C3A}</a:tableStyleId>
              </a:tblPr>
              <a:tblGrid>
                <a:gridCol w="2731933">
                  <a:extLst>
                    <a:ext uri="{9D8B030D-6E8A-4147-A177-3AD203B41FA5}">
                      <a16:colId xmlns:a16="http://schemas.microsoft.com/office/drawing/2014/main" val="1026214765"/>
                    </a:ext>
                  </a:extLst>
                </a:gridCol>
                <a:gridCol w="2731933">
                  <a:extLst>
                    <a:ext uri="{9D8B030D-6E8A-4147-A177-3AD203B41FA5}">
                      <a16:colId xmlns:a16="http://schemas.microsoft.com/office/drawing/2014/main" val="311205800"/>
                    </a:ext>
                  </a:extLst>
                </a:gridCol>
                <a:gridCol w="2733102">
                  <a:extLst>
                    <a:ext uri="{9D8B030D-6E8A-4147-A177-3AD203B41FA5}">
                      <a16:colId xmlns:a16="http://schemas.microsoft.com/office/drawing/2014/main" val="525976678"/>
                    </a:ext>
                  </a:extLst>
                </a:gridCol>
                <a:gridCol w="2733102">
                  <a:extLst>
                    <a:ext uri="{9D8B030D-6E8A-4147-A177-3AD203B41FA5}">
                      <a16:colId xmlns:a16="http://schemas.microsoft.com/office/drawing/2014/main" val="2746137492"/>
                    </a:ext>
                  </a:extLst>
                </a:gridCol>
              </a:tblGrid>
              <a:tr h="271662">
                <a:tc>
                  <a:txBody>
                    <a:bodyPr/>
                    <a:lstStyle/>
                    <a:p>
                      <a:pPr marL="0" marR="0" algn="ctr">
                        <a:lnSpc>
                          <a:spcPct val="107000"/>
                        </a:lnSpc>
                        <a:spcBef>
                          <a:spcPts val="0"/>
                        </a:spcBef>
                        <a:spcAft>
                          <a:spcPts val="0"/>
                        </a:spcAft>
                      </a:pPr>
                      <a:r>
                        <a:rPr lang="en-US" sz="1800" b="1" dirty="0">
                          <a:effectLst/>
                        </a:rPr>
                        <a:t>Total</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00"/>
                    </a:solidFill>
                  </a:tcPr>
                </a:tc>
                <a:tc>
                  <a:txBody>
                    <a:bodyPr/>
                    <a:lstStyle/>
                    <a:p>
                      <a:pPr marL="0" marR="0" algn="ctr">
                        <a:lnSpc>
                          <a:spcPct val="107000"/>
                        </a:lnSpc>
                        <a:spcBef>
                          <a:spcPts val="0"/>
                        </a:spcBef>
                        <a:spcAft>
                          <a:spcPts val="0"/>
                        </a:spcAft>
                      </a:pPr>
                      <a:r>
                        <a:rPr lang="en-US" sz="1800" b="1" dirty="0">
                          <a:effectLst/>
                        </a:rPr>
                        <a:t>Team Points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00"/>
                    </a:solidFill>
                  </a:tcPr>
                </a:tc>
                <a:tc>
                  <a:txBody>
                    <a:bodyPr/>
                    <a:lstStyle/>
                    <a:p>
                      <a:pPr marL="0" marR="0" algn="ctr">
                        <a:lnSpc>
                          <a:spcPct val="107000"/>
                        </a:lnSpc>
                        <a:spcBef>
                          <a:spcPts val="0"/>
                        </a:spcBef>
                        <a:spcAft>
                          <a:spcPts val="0"/>
                        </a:spcAft>
                      </a:pPr>
                      <a:r>
                        <a:rPr lang="en-US" sz="1800" b="1" dirty="0">
                          <a:effectLst/>
                        </a:rPr>
                        <a:t>Per Win</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00"/>
                    </a:solidFill>
                  </a:tcPr>
                </a:tc>
                <a:tc>
                  <a:txBody>
                    <a:bodyPr/>
                    <a:lstStyle/>
                    <a:p>
                      <a:pPr marL="0" marR="0" algn="ctr">
                        <a:lnSpc>
                          <a:spcPct val="107000"/>
                        </a:lnSpc>
                        <a:spcBef>
                          <a:spcPts val="0"/>
                        </a:spcBef>
                        <a:spcAft>
                          <a:spcPts val="0"/>
                        </a:spcAft>
                      </a:pPr>
                      <a:r>
                        <a:rPr lang="en-US" sz="1800" b="1" dirty="0">
                          <a:effectLst/>
                        </a:rPr>
                        <a:t>Per Round</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00"/>
                    </a:solidFill>
                  </a:tcPr>
                </a:tc>
                <a:extLst>
                  <a:ext uri="{0D108BD9-81ED-4DB2-BD59-A6C34878D82A}">
                    <a16:rowId xmlns:a16="http://schemas.microsoft.com/office/drawing/2014/main" val="2357543116"/>
                  </a:ext>
                </a:extLst>
              </a:tr>
              <a:tr h="271662">
                <a:tc>
                  <a:txBody>
                    <a:bodyPr/>
                    <a:lstStyle/>
                    <a:p>
                      <a:pPr marL="0" marR="0" algn="ctr">
                        <a:lnSpc>
                          <a:spcPct val="107000"/>
                        </a:lnSpc>
                        <a:spcBef>
                          <a:spcPts val="0"/>
                        </a:spcBef>
                        <a:spcAft>
                          <a:spcPts val="0"/>
                        </a:spcAft>
                      </a:pPr>
                      <a:r>
                        <a:rPr lang="en-US" sz="1800" b="1">
                          <a:effectLst/>
                        </a:rPr>
                        <a:t>Round</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rPr>
                        <a:t>MOV</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marL="0" marR="0" algn="ctr">
                        <a:lnSpc>
                          <a:spcPct val="107000"/>
                        </a:lnSpc>
                        <a:spcBef>
                          <a:spcPts val="0"/>
                        </a:spcBef>
                        <a:spcAft>
                          <a:spcPts val="0"/>
                        </a:spcAft>
                      </a:pPr>
                      <a:r>
                        <a:rPr lang="en-US" sz="1800" b="1" dirty="0">
                          <a:effectLst/>
                        </a:rPr>
                        <a:t>Current System</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marL="0" marR="0" algn="ctr">
                        <a:lnSpc>
                          <a:spcPct val="107000"/>
                        </a:lnSpc>
                        <a:spcBef>
                          <a:spcPts val="0"/>
                        </a:spcBef>
                        <a:spcAft>
                          <a:spcPts val="0"/>
                        </a:spcAft>
                      </a:pPr>
                      <a:r>
                        <a:rPr lang="en-US" sz="1800" b="1" dirty="0">
                          <a:effectLst/>
                        </a:rPr>
                        <a:t>MOV over CS Multiplier</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4038144207"/>
                  </a:ext>
                </a:extLst>
              </a:tr>
              <a:tr h="271662">
                <a:tc>
                  <a:txBody>
                    <a:bodyPr/>
                    <a:lstStyle/>
                    <a:p>
                      <a:pPr marL="0" marR="0" algn="ctr">
                        <a:lnSpc>
                          <a:spcPct val="107000"/>
                        </a:lnSpc>
                        <a:spcBef>
                          <a:spcPts val="0"/>
                        </a:spcBef>
                        <a:spcAft>
                          <a:spcPts val="0"/>
                        </a:spcAft>
                      </a:pPr>
                      <a:r>
                        <a:rPr lang="en-US" sz="1800" b="1">
                          <a:effectLst/>
                        </a:rPr>
                        <a:t>CH1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rPr>
                        <a:t>7.43</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rPr>
                        <a:t>1.54</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4.82</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4174698"/>
                  </a:ext>
                </a:extLst>
              </a:tr>
              <a:tr h="271662">
                <a:tc>
                  <a:txBody>
                    <a:bodyPr/>
                    <a:lstStyle/>
                    <a:p>
                      <a:pPr marL="0" marR="0" algn="ctr">
                        <a:lnSpc>
                          <a:spcPct val="107000"/>
                        </a:lnSpc>
                        <a:spcBef>
                          <a:spcPts val="0"/>
                        </a:spcBef>
                        <a:spcAft>
                          <a:spcPts val="0"/>
                        </a:spcAft>
                      </a:pPr>
                      <a:r>
                        <a:rPr lang="en-US" sz="1800" b="1">
                          <a:effectLst/>
                        </a:rPr>
                        <a:t>CH2</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6.57</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rPr>
                        <a:t>1.46</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4.50</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5681166"/>
                  </a:ext>
                </a:extLst>
              </a:tr>
              <a:tr h="271662">
                <a:tc>
                  <a:txBody>
                    <a:bodyPr/>
                    <a:lstStyle/>
                    <a:p>
                      <a:pPr marL="0" marR="0" algn="ctr">
                        <a:lnSpc>
                          <a:spcPct val="107000"/>
                        </a:lnSpc>
                        <a:spcBef>
                          <a:spcPts val="0"/>
                        </a:spcBef>
                        <a:spcAft>
                          <a:spcPts val="0"/>
                        </a:spcAft>
                      </a:pPr>
                      <a:r>
                        <a:rPr lang="en-US" sz="1800" b="1">
                          <a:effectLst/>
                        </a:rPr>
                        <a:t>CO1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6.80</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rPr>
                        <a:t>0.96</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7.08</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96980522"/>
                  </a:ext>
                </a:extLst>
              </a:tr>
              <a:tr h="271662">
                <a:tc>
                  <a:txBody>
                    <a:bodyPr/>
                    <a:lstStyle/>
                    <a:p>
                      <a:pPr marL="0" marR="0" algn="ctr">
                        <a:lnSpc>
                          <a:spcPct val="107000"/>
                        </a:lnSpc>
                        <a:spcBef>
                          <a:spcPts val="0"/>
                        </a:spcBef>
                        <a:spcAft>
                          <a:spcPts val="0"/>
                        </a:spcAft>
                      </a:pPr>
                      <a:r>
                        <a:rPr lang="en-US" sz="1800" b="1">
                          <a:effectLst/>
                        </a:rPr>
                        <a:t>CH3 – Quarters</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36.25</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7.42</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4.88</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7305386"/>
                  </a:ext>
                </a:extLst>
              </a:tr>
              <a:tr h="271662">
                <a:tc>
                  <a:txBody>
                    <a:bodyPr/>
                    <a:lstStyle/>
                    <a:p>
                      <a:pPr marL="0" marR="0" algn="ctr">
                        <a:lnSpc>
                          <a:spcPct val="107000"/>
                        </a:lnSpc>
                        <a:spcBef>
                          <a:spcPts val="0"/>
                        </a:spcBef>
                        <a:spcAft>
                          <a:spcPts val="0"/>
                        </a:spcAft>
                      </a:pPr>
                      <a:r>
                        <a:rPr lang="en-US" sz="1800" b="1">
                          <a:effectLst/>
                        </a:rPr>
                        <a:t>CO2</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6.55</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0.95</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6.89</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10352292"/>
                  </a:ext>
                </a:extLst>
              </a:tr>
              <a:tr h="271662">
                <a:tc>
                  <a:txBody>
                    <a:bodyPr/>
                    <a:lstStyle/>
                    <a:p>
                      <a:pPr marL="0" marR="0" algn="ctr">
                        <a:lnSpc>
                          <a:spcPct val="107000"/>
                        </a:lnSpc>
                        <a:spcBef>
                          <a:spcPts val="0"/>
                        </a:spcBef>
                        <a:spcAft>
                          <a:spcPts val="0"/>
                        </a:spcAft>
                      </a:pPr>
                      <a:r>
                        <a:rPr lang="en-US" sz="1800" b="1">
                          <a:effectLst/>
                        </a:rPr>
                        <a:t>CO3</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5.92</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0.88</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6.72</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7659565"/>
                  </a:ext>
                </a:extLst>
              </a:tr>
              <a:tr h="271662">
                <a:tc>
                  <a:txBody>
                    <a:bodyPr/>
                    <a:lstStyle/>
                    <a:p>
                      <a:pPr marL="0" marR="0" algn="ctr">
                        <a:lnSpc>
                          <a:spcPct val="107000"/>
                        </a:lnSpc>
                        <a:spcBef>
                          <a:spcPts val="0"/>
                        </a:spcBef>
                        <a:spcAft>
                          <a:spcPts val="0"/>
                        </a:spcAft>
                      </a:pPr>
                      <a:r>
                        <a:rPr lang="en-US" sz="1800" b="1">
                          <a:effectLst/>
                        </a:rPr>
                        <a:t>CH4 - Semis</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45.81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rPr>
                        <a:t>7.39</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6.19</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48151764"/>
                  </a:ext>
                </a:extLst>
              </a:tr>
              <a:tr h="271662">
                <a:tc>
                  <a:txBody>
                    <a:bodyPr/>
                    <a:lstStyle/>
                    <a:p>
                      <a:pPr marL="0" marR="0" algn="ctr">
                        <a:lnSpc>
                          <a:spcPct val="107000"/>
                        </a:lnSpc>
                        <a:spcBef>
                          <a:spcPts val="0"/>
                        </a:spcBef>
                        <a:spcAft>
                          <a:spcPts val="0"/>
                        </a:spcAft>
                      </a:pPr>
                      <a:r>
                        <a:rPr lang="en-US" sz="1800" b="1">
                          <a:effectLst/>
                        </a:rPr>
                        <a:t>CO4</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15.96</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3.89</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4.10</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5852123"/>
                  </a:ext>
                </a:extLst>
              </a:tr>
              <a:tr h="271662">
                <a:tc>
                  <a:txBody>
                    <a:bodyPr/>
                    <a:lstStyle/>
                    <a:p>
                      <a:pPr marL="0" marR="0" algn="ctr">
                        <a:lnSpc>
                          <a:spcPct val="107000"/>
                        </a:lnSpc>
                        <a:spcBef>
                          <a:spcPts val="0"/>
                        </a:spcBef>
                        <a:spcAft>
                          <a:spcPts val="0"/>
                        </a:spcAft>
                      </a:pPr>
                      <a:r>
                        <a:rPr lang="en-US" sz="1800" b="1">
                          <a:effectLst/>
                        </a:rPr>
                        <a:t>CO5</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25.51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3.83</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6.66</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1053111"/>
                  </a:ext>
                </a:extLst>
              </a:tr>
              <a:tr h="271662">
                <a:tc>
                  <a:txBody>
                    <a:bodyPr/>
                    <a:lstStyle/>
                    <a:p>
                      <a:pPr marL="0" marR="0" algn="ctr">
                        <a:lnSpc>
                          <a:spcPct val="107000"/>
                        </a:lnSpc>
                        <a:spcBef>
                          <a:spcPts val="0"/>
                        </a:spcBef>
                        <a:spcAft>
                          <a:spcPts val="0"/>
                        </a:spcAft>
                      </a:pPr>
                      <a:r>
                        <a:rPr lang="en-US" sz="1800" b="1">
                          <a:effectLst/>
                        </a:rPr>
                        <a:t>CO6</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25.49</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3.81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6.69</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9414131"/>
                  </a:ext>
                </a:extLst>
              </a:tr>
              <a:tr h="271662">
                <a:tc>
                  <a:txBody>
                    <a:bodyPr/>
                    <a:lstStyle/>
                    <a:p>
                      <a:pPr marL="0" marR="0" algn="ctr">
                        <a:lnSpc>
                          <a:spcPct val="107000"/>
                        </a:lnSpc>
                        <a:spcBef>
                          <a:spcPts val="0"/>
                        </a:spcBef>
                        <a:spcAft>
                          <a:spcPts val="0"/>
                        </a:spcAft>
                      </a:pPr>
                      <a:r>
                        <a:rPr lang="en-US" sz="1800" b="1">
                          <a:effectLst/>
                        </a:rPr>
                        <a:t>357 Place</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00FF00"/>
                          </a:highlight>
                        </a:rPr>
                        <a:t>17.03</a:t>
                      </a:r>
                      <a:endParaRPr lang="en-US" sz="1800" b="1"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00FF00"/>
                          </a:highlight>
                        </a:rPr>
                        <a:t>1.49</a:t>
                      </a:r>
                      <a:endParaRPr lang="en-US" sz="1800" b="1"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00FF00"/>
                          </a:highlight>
                        </a:rPr>
                        <a:t>11.42</a:t>
                      </a:r>
                      <a:endParaRPr lang="en-US" sz="1800" b="1"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9624637"/>
                  </a:ext>
                </a:extLst>
              </a:tr>
              <a:tr h="271662">
                <a:tc>
                  <a:txBody>
                    <a:bodyPr/>
                    <a:lstStyle/>
                    <a:p>
                      <a:pPr marL="0" marR="0" algn="ctr">
                        <a:lnSpc>
                          <a:spcPct val="107000"/>
                        </a:lnSpc>
                        <a:spcBef>
                          <a:spcPts val="0"/>
                        </a:spcBef>
                        <a:spcAft>
                          <a:spcPts val="0"/>
                        </a:spcAft>
                      </a:pPr>
                      <a:r>
                        <a:rPr lang="en-US" sz="1800" b="1">
                          <a:effectLst/>
                        </a:rPr>
                        <a:t>CH5 - Finals</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14.76</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4.21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3.50</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219147"/>
                  </a:ext>
                </a:extLst>
              </a:tr>
              <a:tr h="271662">
                <a:tc>
                  <a:txBody>
                    <a:bodyPr/>
                    <a:lstStyle/>
                    <a:p>
                      <a:pPr marL="0" marR="0" algn="ctr">
                        <a:lnSpc>
                          <a:spcPct val="107000"/>
                        </a:lnSpc>
                        <a:spcBef>
                          <a:spcPts val="0"/>
                        </a:spcBef>
                        <a:spcAft>
                          <a:spcPts val="0"/>
                        </a:spcAft>
                      </a:pPr>
                      <a:r>
                        <a:rPr lang="en-US" sz="1800" b="1">
                          <a:effectLst/>
                        </a:rPr>
                        <a:t>Weighted Mean</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12.26</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rPr>
                        <a:t>2.21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effectLst/>
                          <a:highlight>
                            <a:srgbClr val="FF0000"/>
                          </a:highlight>
                        </a:rPr>
                        <a:t>5.54</a:t>
                      </a:r>
                      <a:endParaRPr lang="en-US" sz="1800" b="1"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1469115"/>
                  </a:ext>
                </a:extLst>
              </a:tr>
            </a:tbl>
          </a:graphicData>
        </a:graphic>
      </p:graphicFrame>
      <p:sp>
        <p:nvSpPr>
          <p:cNvPr id="5" name="TextBox 4">
            <a:extLst>
              <a:ext uri="{FF2B5EF4-FFF2-40B4-BE49-F238E27FC236}">
                <a16:creationId xmlns:a16="http://schemas.microsoft.com/office/drawing/2014/main" id="{69A760C7-1FA4-19DD-D01C-4612032AD81F}"/>
              </a:ext>
            </a:extLst>
          </p:cNvPr>
          <p:cNvSpPr txBox="1"/>
          <p:nvPr/>
        </p:nvSpPr>
        <p:spPr>
          <a:xfrm>
            <a:off x="10788476" y="878198"/>
            <a:ext cx="1239442" cy="830997"/>
          </a:xfrm>
          <a:prstGeom prst="rect">
            <a:avLst/>
          </a:prstGeom>
          <a:noFill/>
        </p:spPr>
        <p:txBody>
          <a:bodyPr wrap="none" rtlCol="0">
            <a:spAutoFit/>
          </a:bodyPr>
          <a:lstStyle/>
          <a:p>
            <a:pPr algn="ctr"/>
            <a:r>
              <a:rPr lang="en-US" sz="2400" dirty="0"/>
              <a:t>Episode</a:t>
            </a:r>
          </a:p>
          <a:p>
            <a:pPr algn="ctr"/>
            <a:r>
              <a:rPr lang="en-US" sz="2400" dirty="0"/>
              <a:t>14-12</a:t>
            </a:r>
          </a:p>
        </p:txBody>
      </p:sp>
      <p:sp>
        <p:nvSpPr>
          <p:cNvPr id="6" name="TextBox 5">
            <a:extLst>
              <a:ext uri="{FF2B5EF4-FFF2-40B4-BE49-F238E27FC236}">
                <a16:creationId xmlns:a16="http://schemas.microsoft.com/office/drawing/2014/main" id="{C0DFF360-F110-41B3-171B-AA7330BA2439}"/>
              </a:ext>
            </a:extLst>
          </p:cNvPr>
          <p:cNvSpPr txBox="1"/>
          <p:nvPr/>
        </p:nvSpPr>
        <p:spPr>
          <a:xfrm>
            <a:off x="247283" y="127316"/>
            <a:ext cx="11697433" cy="400110"/>
          </a:xfrm>
          <a:prstGeom prst="rect">
            <a:avLst/>
          </a:prstGeom>
          <a:noFill/>
        </p:spPr>
        <p:txBody>
          <a:bodyPr wrap="none" rtlCol="0">
            <a:spAutoFit/>
          </a:bodyPr>
          <a:lstStyle/>
          <a:p>
            <a:r>
              <a:rPr lang="en-US" sz="2000" dirty="0">
                <a:solidFill>
                  <a:srgbClr val="FFFF00"/>
                </a:solidFill>
              </a:rPr>
              <a:t>What is the average number of total tournament team points per round under both scoring systems?</a:t>
            </a:r>
          </a:p>
        </p:txBody>
      </p:sp>
    </p:spTree>
    <p:extLst>
      <p:ext uri="{BB962C8B-B14F-4D97-AF65-F5344CB8AC3E}">
        <p14:creationId xmlns:p14="http://schemas.microsoft.com/office/powerpoint/2010/main" val="2523728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B695D-8B38-FFAB-0176-9B6A08D08F00}"/>
              </a:ext>
            </a:extLst>
          </p:cNvPr>
          <p:cNvSpPr>
            <a:spLocks noGrp="1"/>
          </p:cNvSpPr>
          <p:nvPr>
            <p:ph type="title"/>
          </p:nvPr>
        </p:nvSpPr>
        <p:spPr/>
        <p:txBody>
          <a:bodyPr>
            <a:normAutofit fontScale="90000"/>
          </a:bodyPr>
          <a:lstStyle/>
          <a:p>
            <a:r>
              <a:rPr lang="en-US" dirty="0"/>
              <a:t>Ranking the rounds by total team points. MOV remedies the 357 round low team points issue.</a:t>
            </a:r>
          </a:p>
        </p:txBody>
      </p:sp>
      <p:graphicFrame>
        <p:nvGraphicFramePr>
          <p:cNvPr id="4" name="Content Placeholder 3">
            <a:extLst>
              <a:ext uri="{FF2B5EF4-FFF2-40B4-BE49-F238E27FC236}">
                <a16:creationId xmlns:a16="http://schemas.microsoft.com/office/drawing/2014/main" id="{C8170F3B-D92C-138A-7D57-16C69734BBA5}"/>
              </a:ext>
            </a:extLst>
          </p:cNvPr>
          <p:cNvGraphicFramePr>
            <a:graphicFrameLocks noGrp="1"/>
          </p:cNvGraphicFramePr>
          <p:nvPr>
            <p:ph idx="1"/>
          </p:nvPr>
        </p:nvGraphicFramePr>
        <p:xfrm>
          <a:off x="324740" y="2068082"/>
          <a:ext cx="11066804" cy="4647255"/>
        </p:xfrm>
        <a:graphic>
          <a:graphicData uri="http://schemas.openxmlformats.org/drawingml/2006/table">
            <a:tbl>
              <a:tblPr firstRow="1" firstCol="1" bandRow="1">
                <a:tableStyleId>{5C22544A-7EE6-4342-B048-85BDC9FD1C3A}</a:tableStyleId>
              </a:tblPr>
              <a:tblGrid>
                <a:gridCol w="3688146">
                  <a:extLst>
                    <a:ext uri="{9D8B030D-6E8A-4147-A177-3AD203B41FA5}">
                      <a16:colId xmlns:a16="http://schemas.microsoft.com/office/drawing/2014/main" val="4113044493"/>
                    </a:ext>
                  </a:extLst>
                </a:gridCol>
                <a:gridCol w="3689329">
                  <a:extLst>
                    <a:ext uri="{9D8B030D-6E8A-4147-A177-3AD203B41FA5}">
                      <a16:colId xmlns:a16="http://schemas.microsoft.com/office/drawing/2014/main" val="3114804504"/>
                    </a:ext>
                  </a:extLst>
                </a:gridCol>
                <a:gridCol w="3689329">
                  <a:extLst>
                    <a:ext uri="{9D8B030D-6E8A-4147-A177-3AD203B41FA5}">
                      <a16:colId xmlns:a16="http://schemas.microsoft.com/office/drawing/2014/main" val="2215011223"/>
                    </a:ext>
                  </a:extLst>
                </a:gridCol>
              </a:tblGrid>
              <a:tr h="295684">
                <a:tc>
                  <a:txBody>
                    <a:bodyPr/>
                    <a:lstStyle/>
                    <a:p>
                      <a:pPr marL="0" marR="0" algn="ctr">
                        <a:lnSpc>
                          <a:spcPct val="107000"/>
                        </a:lnSpc>
                        <a:spcBef>
                          <a:spcPts val="0"/>
                        </a:spcBef>
                        <a:spcAft>
                          <a:spcPts val="0"/>
                        </a:spcAft>
                      </a:pPr>
                      <a:r>
                        <a:rPr lang="en-US" sz="2000" b="1" dirty="0">
                          <a:effectLst/>
                        </a:rPr>
                        <a:t>Ranked</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00"/>
                    </a:solidFill>
                  </a:tcPr>
                </a:tc>
                <a:tc>
                  <a:txBody>
                    <a:bodyPr/>
                    <a:lstStyle/>
                    <a:p>
                      <a:pPr marL="0" marR="0" algn="ctr">
                        <a:lnSpc>
                          <a:spcPct val="107000"/>
                        </a:lnSpc>
                        <a:spcBef>
                          <a:spcPts val="0"/>
                        </a:spcBef>
                        <a:spcAft>
                          <a:spcPts val="0"/>
                        </a:spcAft>
                      </a:pPr>
                      <a:r>
                        <a:rPr lang="en-US" sz="2000" b="1" dirty="0">
                          <a:effectLst/>
                        </a:rPr>
                        <a:t>Total Team Points Per Win</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00"/>
                    </a:solidFill>
                  </a:tcPr>
                </a:tc>
                <a:tc>
                  <a:txBody>
                    <a:bodyPr/>
                    <a:lstStyle/>
                    <a:p>
                      <a:pPr marL="0" marR="0" algn="ctr">
                        <a:lnSpc>
                          <a:spcPct val="107000"/>
                        </a:lnSpc>
                        <a:spcBef>
                          <a:spcPts val="0"/>
                        </a:spcBef>
                        <a:spcAft>
                          <a:spcPts val="0"/>
                        </a:spcAft>
                      </a:pPr>
                      <a:r>
                        <a:rPr lang="en-US" sz="2000" b="1" dirty="0">
                          <a:effectLst/>
                        </a:rPr>
                        <a:t>By Round</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00"/>
                    </a:solidFill>
                  </a:tcPr>
                </a:tc>
                <a:extLst>
                  <a:ext uri="{0D108BD9-81ED-4DB2-BD59-A6C34878D82A}">
                    <a16:rowId xmlns:a16="http://schemas.microsoft.com/office/drawing/2014/main" val="2044008808"/>
                  </a:ext>
                </a:extLst>
              </a:tr>
              <a:tr h="295684">
                <a:tc>
                  <a:txBody>
                    <a:bodyPr/>
                    <a:lstStyle/>
                    <a:p>
                      <a:pPr marL="0" marR="0" algn="ctr">
                        <a:lnSpc>
                          <a:spcPct val="107000"/>
                        </a:lnSpc>
                        <a:spcBef>
                          <a:spcPts val="0"/>
                        </a:spcBef>
                        <a:spcAft>
                          <a:spcPts val="0"/>
                        </a:spcAft>
                      </a:pPr>
                      <a:r>
                        <a:rPr lang="en-US" sz="2000" b="1" dirty="0">
                          <a:solidFill>
                            <a:schemeClr val="bg1"/>
                          </a:solidFill>
                          <a:effectLst/>
                        </a:rPr>
                        <a:t>Ranking</a:t>
                      </a:r>
                      <a:endParaRPr lang="en-US"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marL="0" marR="0" algn="ctr">
                        <a:lnSpc>
                          <a:spcPct val="107000"/>
                        </a:lnSpc>
                        <a:spcBef>
                          <a:spcPts val="0"/>
                        </a:spcBef>
                        <a:spcAft>
                          <a:spcPts val="0"/>
                        </a:spcAft>
                      </a:pPr>
                      <a:r>
                        <a:rPr lang="en-US" sz="2000" b="1" dirty="0">
                          <a:effectLst/>
                        </a:rPr>
                        <a:t>MOV</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marL="0" marR="0" algn="ctr">
                        <a:lnSpc>
                          <a:spcPct val="107000"/>
                        </a:lnSpc>
                        <a:spcBef>
                          <a:spcPts val="0"/>
                        </a:spcBef>
                        <a:spcAft>
                          <a:spcPts val="0"/>
                        </a:spcAft>
                      </a:pPr>
                      <a:r>
                        <a:rPr lang="en-US" sz="2000" b="1" dirty="0">
                          <a:effectLst/>
                        </a:rPr>
                        <a:t>Current System</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2946877847"/>
                  </a:ext>
                </a:extLst>
              </a:tr>
              <a:tr h="295684">
                <a:tc>
                  <a:txBody>
                    <a:bodyPr/>
                    <a:lstStyle/>
                    <a:p>
                      <a:pPr marL="0" marR="0" algn="ctr">
                        <a:lnSpc>
                          <a:spcPct val="107000"/>
                        </a:lnSpc>
                        <a:spcBef>
                          <a:spcPts val="0"/>
                        </a:spcBef>
                        <a:spcAft>
                          <a:spcPts val="0"/>
                        </a:spcAft>
                      </a:pPr>
                      <a:r>
                        <a:rPr lang="en-US" sz="2000" b="1">
                          <a:effectLst/>
                        </a:rPr>
                        <a:t>1</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CH4 – Semis        45.81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CH3 – Quarters    7.42</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4487487"/>
                  </a:ext>
                </a:extLst>
              </a:tr>
              <a:tr h="295684">
                <a:tc>
                  <a:txBody>
                    <a:bodyPr/>
                    <a:lstStyle/>
                    <a:p>
                      <a:pPr marL="0" marR="0" algn="ctr">
                        <a:lnSpc>
                          <a:spcPct val="107000"/>
                        </a:lnSpc>
                        <a:spcBef>
                          <a:spcPts val="0"/>
                        </a:spcBef>
                        <a:spcAft>
                          <a:spcPts val="0"/>
                        </a:spcAft>
                      </a:pPr>
                      <a:r>
                        <a:rPr lang="en-US" sz="2000" b="1" dirty="0">
                          <a:effectLst/>
                        </a:rPr>
                        <a:t>2</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CH3 – Quarters   36.25</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CH4 – Semis         7.39</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0842260"/>
                  </a:ext>
                </a:extLst>
              </a:tr>
              <a:tr h="295684">
                <a:tc>
                  <a:txBody>
                    <a:bodyPr/>
                    <a:lstStyle/>
                    <a:p>
                      <a:pPr marL="0" marR="0" algn="ctr">
                        <a:lnSpc>
                          <a:spcPct val="107000"/>
                        </a:lnSpc>
                        <a:spcBef>
                          <a:spcPts val="0"/>
                        </a:spcBef>
                        <a:spcAft>
                          <a:spcPts val="0"/>
                        </a:spcAft>
                      </a:pPr>
                      <a:r>
                        <a:rPr lang="en-US" sz="2000" b="1">
                          <a:effectLst/>
                        </a:rPr>
                        <a:t>3</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CO5                   25.51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CH5 – Finals         4.21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2147577"/>
                  </a:ext>
                </a:extLst>
              </a:tr>
              <a:tr h="295684">
                <a:tc>
                  <a:txBody>
                    <a:bodyPr/>
                    <a:lstStyle/>
                    <a:p>
                      <a:pPr marL="0" marR="0" algn="ctr">
                        <a:lnSpc>
                          <a:spcPct val="107000"/>
                        </a:lnSpc>
                        <a:spcBef>
                          <a:spcPts val="0"/>
                        </a:spcBef>
                        <a:spcAft>
                          <a:spcPts val="0"/>
                        </a:spcAft>
                      </a:pPr>
                      <a:r>
                        <a:rPr lang="en-US" sz="2000" b="1">
                          <a:effectLst/>
                        </a:rPr>
                        <a:t>4</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CO6                   25.49</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CO4                     3.89</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4780610"/>
                  </a:ext>
                </a:extLst>
              </a:tr>
              <a:tr h="295684">
                <a:tc>
                  <a:txBody>
                    <a:bodyPr/>
                    <a:lstStyle/>
                    <a:p>
                      <a:pPr marL="0" marR="0" algn="ctr">
                        <a:lnSpc>
                          <a:spcPct val="107000"/>
                        </a:lnSpc>
                        <a:spcBef>
                          <a:spcPts val="0"/>
                        </a:spcBef>
                        <a:spcAft>
                          <a:spcPts val="0"/>
                        </a:spcAft>
                      </a:pPr>
                      <a:r>
                        <a:rPr lang="en-US" sz="2000" b="1">
                          <a:effectLst/>
                        </a:rPr>
                        <a:t>5</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357 Place          17.03</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CO5                     3.83</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0059637"/>
                  </a:ext>
                </a:extLst>
              </a:tr>
              <a:tr h="295684">
                <a:tc>
                  <a:txBody>
                    <a:bodyPr/>
                    <a:lstStyle/>
                    <a:p>
                      <a:pPr marL="0" marR="0" algn="ctr">
                        <a:lnSpc>
                          <a:spcPct val="107000"/>
                        </a:lnSpc>
                        <a:spcBef>
                          <a:spcPts val="0"/>
                        </a:spcBef>
                        <a:spcAft>
                          <a:spcPts val="0"/>
                        </a:spcAft>
                      </a:pPr>
                      <a:r>
                        <a:rPr lang="en-US" sz="2000" b="1">
                          <a:effectLst/>
                        </a:rPr>
                        <a:t>6</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CO4                   15.96</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CO6                    3.81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711271"/>
                  </a:ext>
                </a:extLst>
              </a:tr>
              <a:tr h="295684">
                <a:tc>
                  <a:txBody>
                    <a:bodyPr/>
                    <a:lstStyle/>
                    <a:p>
                      <a:pPr marL="0" marR="0" algn="ctr">
                        <a:lnSpc>
                          <a:spcPct val="107000"/>
                        </a:lnSpc>
                        <a:spcBef>
                          <a:spcPts val="0"/>
                        </a:spcBef>
                        <a:spcAft>
                          <a:spcPts val="0"/>
                        </a:spcAft>
                      </a:pPr>
                      <a:r>
                        <a:rPr lang="en-US" sz="2000" b="1">
                          <a:effectLst/>
                        </a:rPr>
                        <a:t>7</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CH5 – Finals       14.76</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Weighted mean    2.21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6130627"/>
                  </a:ext>
                </a:extLst>
              </a:tr>
              <a:tr h="295684">
                <a:tc>
                  <a:txBody>
                    <a:bodyPr/>
                    <a:lstStyle/>
                    <a:p>
                      <a:pPr marL="0" marR="0" algn="ctr">
                        <a:lnSpc>
                          <a:spcPct val="107000"/>
                        </a:lnSpc>
                        <a:spcBef>
                          <a:spcPts val="0"/>
                        </a:spcBef>
                        <a:spcAft>
                          <a:spcPts val="0"/>
                        </a:spcAft>
                      </a:pPr>
                      <a:r>
                        <a:rPr lang="en-US" sz="2000" b="1">
                          <a:effectLst/>
                        </a:rPr>
                        <a:t>8</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Weighted Mean  12.26</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CH1                     1.54</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4335071"/>
                  </a:ext>
                </a:extLst>
              </a:tr>
              <a:tr h="295684">
                <a:tc>
                  <a:txBody>
                    <a:bodyPr/>
                    <a:lstStyle/>
                    <a:p>
                      <a:pPr marL="0" marR="0" algn="ctr">
                        <a:lnSpc>
                          <a:spcPct val="107000"/>
                        </a:lnSpc>
                        <a:spcBef>
                          <a:spcPts val="0"/>
                        </a:spcBef>
                        <a:spcAft>
                          <a:spcPts val="0"/>
                        </a:spcAft>
                      </a:pPr>
                      <a:r>
                        <a:rPr lang="en-US" sz="2000" b="1">
                          <a:effectLst/>
                        </a:rPr>
                        <a:t>9</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CH1                    7.43</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highlight>
                            <a:srgbClr val="00FF00"/>
                          </a:highlight>
                        </a:rPr>
                        <a:t>357 Place            1.49</a:t>
                      </a:r>
                      <a:endParaRPr lang="en-US" sz="2000" b="1"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6777042"/>
                  </a:ext>
                </a:extLst>
              </a:tr>
              <a:tr h="295684">
                <a:tc>
                  <a:txBody>
                    <a:bodyPr/>
                    <a:lstStyle/>
                    <a:p>
                      <a:pPr marL="0" marR="0" algn="ctr">
                        <a:lnSpc>
                          <a:spcPct val="107000"/>
                        </a:lnSpc>
                        <a:spcBef>
                          <a:spcPts val="0"/>
                        </a:spcBef>
                        <a:spcAft>
                          <a:spcPts val="0"/>
                        </a:spcAft>
                      </a:pPr>
                      <a:r>
                        <a:rPr lang="en-US" sz="2000" b="1">
                          <a:effectLst/>
                        </a:rPr>
                        <a:t>10</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CO1                    6.80</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CH2                    1.46</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8426695"/>
                  </a:ext>
                </a:extLst>
              </a:tr>
              <a:tr h="295684">
                <a:tc>
                  <a:txBody>
                    <a:bodyPr/>
                    <a:lstStyle/>
                    <a:p>
                      <a:pPr marL="0" marR="0" algn="ctr">
                        <a:lnSpc>
                          <a:spcPct val="107000"/>
                        </a:lnSpc>
                        <a:spcBef>
                          <a:spcPts val="0"/>
                        </a:spcBef>
                        <a:spcAft>
                          <a:spcPts val="0"/>
                        </a:spcAft>
                      </a:pPr>
                      <a:r>
                        <a:rPr lang="en-US" sz="2000" b="1">
                          <a:effectLst/>
                        </a:rPr>
                        <a:t>11</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CH2                   6.57</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CO1                    0.96</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964612"/>
                  </a:ext>
                </a:extLst>
              </a:tr>
              <a:tr h="295684">
                <a:tc>
                  <a:txBody>
                    <a:bodyPr/>
                    <a:lstStyle/>
                    <a:p>
                      <a:pPr marL="0" marR="0" algn="ctr">
                        <a:lnSpc>
                          <a:spcPct val="107000"/>
                        </a:lnSpc>
                        <a:spcBef>
                          <a:spcPts val="0"/>
                        </a:spcBef>
                        <a:spcAft>
                          <a:spcPts val="0"/>
                        </a:spcAft>
                      </a:pPr>
                      <a:r>
                        <a:rPr lang="en-US" sz="2000" b="1">
                          <a:effectLst/>
                        </a:rPr>
                        <a:t>12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CO2                   6.55</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CO2                    0.95</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4760388"/>
                  </a:ext>
                </a:extLst>
              </a:tr>
              <a:tr h="295684">
                <a:tc>
                  <a:txBody>
                    <a:bodyPr/>
                    <a:lstStyle/>
                    <a:p>
                      <a:pPr marL="0" marR="0" algn="ctr">
                        <a:lnSpc>
                          <a:spcPct val="107000"/>
                        </a:lnSpc>
                        <a:spcBef>
                          <a:spcPts val="0"/>
                        </a:spcBef>
                        <a:spcAft>
                          <a:spcPts val="0"/>
                        </a:spcAft>
                      </a:pPr>
                      <a:r>
                        <a:rPr lang="en-US" sz="2000" b="1">
                          <a:effectLst/>
                        </a:rPr>
                        <a:t>13</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CO3                   5.92</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b="1" dirty="0">
                          <a:effectLst/>
                        </a:rPr>
                        <a:t>CO3                    0.88</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085345"/>
                  </a:ext>
                </a:extLst>
              </a:tr>
            </a:tbl>
          </a:graphicData>
        </a:graphic>
      </p:graphicFrame>
      <p:sp>
        <p:nvSpPr>
          <p:cNvPr id="5" name="TextBox 4">
            <a:extLst>
              <a:ext uri="{FF2B5EF4-FFF2-40B4-BE49-F238E27FC236}">
                <a16:creationId xmlns:a16="http://schemas.microsoft.com/office/drawing/2014/main" id="{BED7D46C-B699-C4AF-99DF-BD2E936E054C}"/>
              </a:ext>
            </a:extLst>
          </p:cNvPr>
          <p:cNvSpPr txBox="1"/>
          <p:nvPr/>
        </p:nvSpPr>
        <p:spPr>
          <a:xfrm>
            <a:off x="10771823" y="878198"/>
            <a:ext cx="1239442" cy="830997"/>
          </a:xfrm>
          <a:prstGeom prst="rect">
            <a:avLst/>
          </a:prstGeom>
          <a:noFill/>
        </p:spPr>
        <p:txBody>
          <a:bodyPr wrap="none" rtlCol="0">
            <a:spAutoFit/>
          </a:bodyPr>
          <a:lstStyle/>
          <a:p>
            <a:pPr algn="ctr"/>
            <a:r>
              <a:rPr lang="en-US" sz="2400" dirty="0"/>
              <a:t>Episode</a:t>
            </a:r>
          </a:p>
          <a:p>
            <a:pPr algn="ctr"/>
            <a:r>
              <a:rPr lang="en-US" sz="2400" dirty="0"/>
              <a:t>14-13</a:t>
            </a:r>
          </a:p>
        </p:txBody>
      </p:sp>
      <p:sp>
        <p:nvSpPr>
          <p:cNvPr id="6" name="TextBox 5">
            <a:extLst>
              <a:ext uri="{FF2B5EF4-FFF2-40B4-BE49-F238E27FC236}">
                <a16:creationId xmlns:a16="http://schemas.microsoft.com/office/drawing/2014/main" id="{A1939A79-670B-2817-30D0-F894B1AC56DE}"/>
              </a:ext>
            </a:extLst>
          </p:cNvPr>
          <p:cNvSpPr txBox="1"/>
          <p:nvPr/>
        </p:nvSpPr>
        <p:spPr>
          <a:xfrm>
            <a:off x="760576" y="57647"/>
            <a:ext cx="9870010" cy="461665"/>
          </a:xfrm>
          <a:prstGeom prst="rect">
            <a:avLst/>
          </a:prstGeom>
          <a:noFill/>
        </p:spPr>
        <p:txBody>
          <a:bodyPr wrap="none" rtlCol="0">
            <a:spAutoFit/>
          </a:bodyPr>
          <a:lstStyle/>
          <a:p>
            <a:r>
              <a:rPr lang="en-US" sz="2400" dirty="0">
                <a:solidFill>
                  <a:srgbClr val="FFFF00"/>
                </a:solidFill>
              </a:rPr>
              <a:t>Where do the rounds rank by average total team points by a wrestler?</a:t>
            </a:r>
          </a:p>
        </p:txBody>
      </p:sp>
    </p:spTree>
    <p:extLst>
      <p:ext uri="{BB962C8B-B14F-4D97-AF65-F5344CB8AC3E}">
        <p14:creationId xmlns:p14="http://schemas.microsoft.com/office/powerpoint/2010/main" val="1219986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3D15B-8844-0B21-0B0F-5557BB88AD10}"/>
              </a:ext>
            </a:extLst>
          </p:cNvPr>
          <p:cNvSpPr>
            <a:spLocks noGrp="1"/>
          </p:cNvSpPr>
          <p:nvPr>
            <p:ph type="title"/>
          </p:nvPr>
        </p:nvSpPr>
        <p:spPr/>
        <p:txBody>
          <a:bodyPr/>
          <a:lstStyle/>
          <a:p>
            <a:pPr algn="ctr"/>
            <a:r>
              <a:rPr lang="en-US" dirty="0"/>
              <a:t>357 Place round (Session V) has many more defaults than other rounds.</a:t>
            </a:r>
          </a:p>
        </p:txBody>
      </p:sp>
      <p:graphicFrame>
        <p:nvGraphicFramePr>
          <p:cNvPr id="4" name="Content Placeholder 3">
            <a:extLst>
              <a:ext uri="{FF2B5EF4-FFF2-40B4-BE49-F238E27FC236}">
                <a16:creationId xmlns:a16="http://schemas.microsoft.com/office/drawing/2014/main" id="{EB39993D-62AB-3B5A-4BD5-DFE8B85361ED}"/>
              </a:ext>
            </a:extLst>
          </p:cNvPr>
          <p:cNvGraphicFramePr>
            <a:graphicFrameLocks noGrp="1"/>
          </p:cNvGraphicFramePr>
          <p:nvPr>
            <p:ph idx="1"/>
          </p:nvPr>
        </p:nvGraphicFramePr>
        <p:xfrm>
          <a:off x="957129" y="2384277"/>
          <a:ext cx="9178183" cy="4333875"/>
        </p:xfrm>
        <a:graphic>
          <a:graphicData uri="http://schemas.openxmlformats.org/drawingml/2006/table">
            <a:tbl>
              <a:tblPr>
                <a:tableStyleId>{5C22544A-7EE6-4342-B048-85BDC9FD1C3A}</a:tableStyleId>
              </a:tblPr>
              <a:tblGrid>
                <a:gridCol w="5862415">
                  <a:extLst>
                    <a:ext uri="{9D8B030D-6E8A-4147-A177-3AD203B41FA5}">
                      <a16:colId xmlns:a16="http://schemas.microsoft.com/office/drawing/2014/main" val="1482002254"/>
                    </a:ext>
                  </a:extLst>
                </a:gridCol>
                <a:gridCol w="3315768">
                  <a:extLst>
                    <a:ext uri="{9D8B030D-6E8A-4147-A177-3AD203B41FA5}">
                      <a16:colId xmlns:a16="http://schemas.microsoft.com/office/drawing/2014/main" val="2072572888"/>
                    </a:ext>
                  </a:extLst>
                </a:gridCol>
              </a:tblGrid>
              <a:tr h="617050">
                <a:tc>
                  <a:txBody>
                    <a:bodyPr/>
                    <a:lstStyle/>
                    <a:p>
                      <a:pPr algn="ctr" fontAlgn="b"/>
                      <a:r>
                        <a:rPr lang="en-US" sz="4000" b="1" u="none" strike="noStrike" dirty="0">
                          <a:effectLst/>
                        </a:rPr>
                        <a:t>Round</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 Defaults</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175319127"/>
                  </a:ext>
                </a:extLst>
              </a:tr>
              <a:tr h="366373">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4549583"/>
                  </a:ext>
                </a:extLst>
              </a:tr>
              <a:tr h="617050">
                <a:tc>
                  <a:txBody>
                    <a:bodyPr/>
                    <a:lstStyle/>
                    <a:p>
                      <a:pPr algn="ctr" fontAlgn="b"/>
                      <a:r>
                        <a:rPr lang="en-US" sz="4000" b="1" u="none" strike="noStrike" dirty="0">
                          <a:effectLst/>
                        </a:rPr>
                        <a:t>3rd-5th-7th Place Bouts</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6.67%</a:t>
                      </a:r>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62851486"/>
                  </a:ext>
                </a:extLst>
              </a:tr>
              <a:tr h="289241">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71283589"/>
                  </a:ext>
                </a:extLst>
              </a:tr>
              <a:tr h="617050">
                <a:tc>
                  <a:txBody>
                    <a:bodyPr/>
                    <a:lstStyle/>
                    <a:p>
                      <a:pPr algn="ctr" fontAlgn="b"/>
                      <a:r>
                        <a:rPr lang="en-US" sz="4000" b="1" u="none" strike="noStrike" dirty="0">
                          <a:effectLst/>
                        </a:rPr>
                        <a:t>All Other Rounds</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1.12%</a:t>
                      </a:r>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59007897"/>
                  </a:ext>
                </a:extLst>
              </a:tr>
              <a:tr h="260319">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05537430"/>
                  </a:ext>
                </a:extLst>
              </a:tr>
              <a:tr h="617050">
                <a:tc>
                  <a:txBody>
                    <a:bodyPr/>
                    <a:lstStyle/>
                    <a:p>
                      <a:pPr algn="ctr" fontAlgn="b"/>
                      <a:r>
                        <a:rPr lang="en-US" sz="4000" b="1" u="none" strike="noStrike" dirty="0">
                          <a:effectLst/>
                        </a:rPr>
                        <a:t>% increase in defaults </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highlight>
                            <a:srgbClr val="00FF00"/>
                          </a:highlight>
                        </a:rPr>
                        <a:t>495%</a:t>
                      </a:r>
                      <a:endParaRPr lang="en-US" sz="4000" b="1" i="0" u="none" strike="noStrike" dirty="0">
                        <a:solidFill>
                          <a:srgbClr val="000000"/>
                        </a:solidFill>
                        <a:effectLst/>
                        <a:highlight>
                          <a:srgbClr val="00FF00"/>
                        </a:highlight>
                        <a:latin typeface="Calibri" panose="020F0502020204030204" pitchFamily="34" charset="0"/>
                      </a:endParaRPr>
                    </a:p>
                  </a:txBody>
                  <a:tcPr marL="9525" marR="9525" marT="9525" marB="0" anchor="b"/>
                </a:tc>
                <a:extLst>
                  <a:ext uri="{0D108BD9-81ED-4DB2-BD59-A6C34878D82A}">
                    <a16:rowId xmlns:a16="http://schemas.microsoft.com/office/drawing/2014/main" val="946105681"/>
                  </a:ext>
                </a:extLst>
              </a:tr>
            </a:tbl>
          </a:graphicData>
        </a:graphic>
      </p:graphicFrame>
      <p:sp>
        <p:nvSpPr>
          <p:cNvPr id="5" name="TextBox 4">
            <a:extLst>
              <a:ext uri="{FF2B5EF4-FFF2-40B4-BE49-F238E27FC236}">
                <a16:creationId xmlns:a16="http://schemas.microsoft.com/office/drawing/2014/main" id="{95D5CC5A-6ACB-5B90-AFA8-4FEF05F26B44}"/>
              </a:ext>
            </a:extLst>
          </p:cNvPr>
          <p:cNvSpPr txBox="1"/>
          <p:nvPr/>
        </p:nvSpPr>
        <p:spPr>
          <a:xfrm>
            <a:off x="10759154" y="940037"/>
            <a:ext cx="1239442" cy="830997"/>
          </a:xfrm>
          <a:prstGeom prst="rect">
            <a:avLst/>
          </a:prstGeom>
          <a:noFill/>
        </p:spPr>
        <p:txBody>
          <a:bodyPr wrap="none" rtlCol="0">
            <a:spAutoFit/>
          </a:bodyPr>
          <a:lstStyle/>
          <a:p>
            <a:pPr algn="ctr"/>
            <a:r>
              <a:rPr lang="en-US" sz="2400" dirty="0"/>
              <a:t>Episode</a:t>
            </a:r>
          </a:p>
          <a:p>
            <a:pPr algn="ctr"/>
            <a:r>
              <a:rPr lang="en-US" sz="2400" dirty="0"/>
              <a:t>14-14</a:t>
            </a:r>
          </a:p>
        </p:txBody>
      </p:sp>
      <p:sp>
        <p:nvSpPr>
          <p:cNvPr id="6" name="TextBox 5">
            <a:extLst>
              <a:ext uri="{FF2B5EF4-FFF2-40B4-BE49-F238E27FC236}">
                <a16:creationId xmlns:a16="http://schemas.microsoft.com/office/drawing/2014/main" id="{621E9F4B-8EE9-68A1-FE1C-05E03C29DC6B}"/>
              </a:ext>
            </a:extLst>
          </p:cNvPr>
          <p:cNvSpPr txBox="1"/>
          <p:nvPr/>
        </p:nvSpPr>
        <p:spPr>
          <a:xfrm>
            <a:off x="564023" y="0"/>
            <a:ext cx="10363735" cy="584775"/>
          </a:xfrm>
          <a:prstGeom prst="rect">
            <a:avLst/>
          </a:prstGeom>
          <a:noFill/>
        </p:spPr>
        <p:txBody>
          <a:bodyPr wrap="none" rtlCol="0">
            <a:spAutoFit/>
          </a:bodyPr>
          <a:lstStyle/>
          <a:p>
            <a:r>
              <a:rPr lang="en-US" sz="3200" dirty="0">
                <a:solidFill>
                  <a:srgbClr val="FFFF00"/>
                </a:solidFill>
              </a:rPr>
              <a:t>Does any round have an inordinate number of defaults?</a:t>
            </a:r>
          </a:p>
        </p:txBody>
      </p:sp>
    </p:spTree>
    <p:extLst>
      <p:ext uri="{BB962C8B-B14F-4D97-AF65-F5344CB8AC3E}">
        <p14:creationId xmlns:p14="http://schemas.microsoft.com/office/powerpoint/2010/main" val="171842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6BF3-B252-4B93-DEA6-92A99B09B8A8}"/>
              </a:ext>
            </a:extLst>
          </p:cNvPr>
          <p:cNvSpPr>
            <a:spLocks noGrp="1"/>
          </p:cNvSpPr>
          <p:nvPr>
            <p:ph type="title"/>
          </p:nvPr>
        </p:nvSpPr>
        <p:spPr>
          <a:xfrm>
            <a:off x="680321" y="753228"/>
            <a:ext cx="9613861" cy="1080938"/>
          </a:xfrm>
        </p:spPr>
        <p:txBody>
          <a:bodyPr>
            <a:normAutofit/>
          </a:bodyPr>
          <a:lstStyle/>
          <a:p>
            <a:r>
              <a:rPr lang="en-US" dirty="0"/>
              <a:t>Long weekend so little to gain  risk reward</a:t>
            </a:r>
          </a:p>
        </p:txBody>
      </p:sp>
      <p:graphicFrame>
        <p:nvGraphicFramePr>
          <p:cNvPr id="4" name="Content Placeholder 3">
            <a:extLst>
              <a:ext uri="{FF2B5EF4-FFF2-40B4-BE49-F238E27FC236}">
                <a16:creationId xmlns:a16="http://schemas.microsoft.com/office/drawing/2014/main" id="{39AB61AC-EF6B-8C8C-FF93-E4BB670A53F1}"/>
              </a:ext>
            </a:extLst>
          </p:cNvPr>
          <p:cNvGraphicFramePr>
            <a:graphicFrameLocks noGrp="1"/>
          </p:cNvGraphicFramePr>
          <p:nvPr>
            <p:ph idx="1"/>
          </p:nvPr>
        </p:nvGraphicFramePr>
        <p:xfrm>
          <a:off x="680321" y="2216727"/>
          <a:ext cx="10753951" cy="4076950"/>
        </p:xfrm>
        <a:graphic>
          <a:graphicData uri="http://schemas.openxmlformats.org/drawingml/2006/table">
            <a:tbl>
              <a:tblPr>
                <a:tableStyleId>{5C22544A-7EE6-4342-B048-85BDC9FD1C3A}</a:tableStyleId>
              </a:tblPr>
              <a:tblGrid>
                <a:gridCol w="2567081">
                  <a:extLst>
                    <a:ext uri="{9D8B030D-6E8A-4147-A177-3AD203B41FA5}">
                      <a16:colId xmlns:a16="http://schemas.microsoft.com/office/drawing/2014/main" val="1494753893"/>
                    </a:ext>
                  </a:extLst>
                </a:gridCol>
                <a:gridCol w="1615155">
                  <a:extLst>
                    <a:ext uri="{9D8B030D-6E8A-4147-A177-3AD203B41FA5}">
                      <a16:colId xmlns:a16="http://schemas.microsoft.com/office/drawing/2014/main" val="4294321916"/>
                    </a:ext>
                  </a:extLst>
                </a:gridCol>
                <a:gridCol w="1435693">
                  <a:extLst>
                    <a:ext uri="{9D8B030D-6E8A-4147-A177-3AD203B41FA5}">
                      <a16:colId xmlns:a16="http://schemas.microsoft.com/office/drawing/2014/main" val="2446668489"/>
                    </a:ext>
                  </a:extLst>
                </a:gridCol>
                <a:gridCol w="3035096">
                  <a:extLst>
                    <a:ext uri="{9D8B030D-6E8A-4147-A177-3AD203B41FA5}">
                      <a16:colId xmlns:a16="http://schemas.microsoft.com/office/drawing/2014/main" val="1886721336"/>
                    </a:ext>
                  </a:extLst>
                </a:gridCol>
                <a:gridCol w="2100926">
                  <a:extLst>
                    <a:ext uri="{9D8B030D-6E8A-4147-A177-3AD203B41FA5}">
                      <a16:colId xmlns:a16="http://schemas.microsoft.com/office/drawing/2014/main" val="1857754265"/>
                    </a:ext>
                  </a:extLst>
                </a:gridCol>
              </a:tblGrid>
              <a:tr h="1831163">
                <a:tc>
                  <a:txBody>
                    <a:bodyPr/>
                    <a:lstStyle/>
                    <a:p>
                      <a:pPr algn="ctr" fontAlgn="b"/>
                      <a:r>
                        <a:rPr lang="en-US" sz="2800" b="1" u="none" strike="noStrike" dirty="0">
                          <a:effectLst/>
                        </a:rPr>
                        <a:t>Category</a:t>
                      </a:r>
                      <a:endParaRPr lang="en-US" sz="2800" b="1" i="0" u="none" strike="noStrike" dirty="0">
                        <a:solidFill>
                          <a:srgbClr val="000000"/>
                        </a:solidFill>
                        <a:effectLst/>
                        <a:latin typeface="Calibri" panose="020F0502020204030204" pitchFamily="34" charset="0"/>
                      </a:endParaRPr>
                    </a:p>
                  </a:txBody>
                  <a:tcPr marL="28575" marR="28575" marT="28575" marB="0" anchor="b">
                    <a:solidFill>
                      <a:srgbClr val="FFC000"/>
                    </a:solidFill>
                  </a:tcPr>
                </a:tc>
                <a:tc>
                  <a:txBody>
                    <a:bodyPr/>
                    <a:lstStyle/>
                    <a:p>
                      <a:pPr algn="ctr" fontAlgn="b"/>
                      <a:r>
                        <a:rPr lang="en-US" sz="2800" b="1" u="none" strike="noStrike" dirty="0">
                          <a:effectLst/>
                        </a:rPr>
                        <a:t>MOV</a:t>
                      </a:r>
                      <a:endParaRPr lang="en-US" sz="2800" b="1" i="0" u="none" strike="noStrike" dirty="0">
                        <a:solidFill>
                          <a:srgbClr val="000000"/>
                        </a:solidFill>
                        <a:effectLst/>
                        <a:latin typeface="Calibri" panose="020F0502020204030204" pitchFamily="34" charset="0"/>
                      </a:endParaRPr>
                    </a:p>
                  </a:txBody>
                  <a:tcPr marL="28575" marR="28575" marT="28575" marB="0" anchor="b">
                    <a:solidFill>
                      <a:srgbClr val="FFC000"/>
                    </a:solidFill>
                  </a:tcPr>
                </a:tc>
                <a:tc>
                  <a:txBody>
                    <a:bodyPr/>
                    <a:lstStyle/>
                    <a:p>
                      <a:pPr algn="ctr" fontAlgn="b"/>
                      <a:r>
                        <a:rPr lang="en-US" sz="2800" b="1" u="none" strike="noStrike" dirty="0">
                          <a:effectLst/>
                        </a:rPr>
                        <a:t>Current</a:t>
                      </a:r>
                    </a:p>
                    <a:p>
                      <a:pPr algn="ctr" fontAlgn="b"/>
                      <a:r>
                        <a:rPr lang="en-US" sz="2800" b="1" i="0" u="none" strike="noStrike" dirty="0">
                          <a:solidFill>
                            <a:srgbClr val="000000"/>
                          </a:solidFill>
                          <a:effectLst/>
                          <a:latin typeface="Calibri" panose="020F0502020204030204" pitchFamily="34" charset="0"/>
                        </a:rPr>
                        <a:t>System</a:t>
                      </a:r>
                    </a:p>
                  </a:txBody>
                  <a:tcPr marL="28575" marR="28575" marT="28575" marB="0" anchor="b">
                    <a:solidFill>
                      <a:srgbClr val="FFC000"/>
                    </a:solidFill>
                  </a:tcPr>
                </a:tc>
                <a:tc>
                  <a:txBody>
                    <a:bodyPr/>
                    <a:lstStyle/>
                    <a:p>
                      <a:pPr algn="ctr" fontAlgn="b"/>
                      <a:r>
                        <a:rPr lang="en-US" sz="2800" b="1" u="none" strike="noStrike" dirty="0">
                          <a:effectLst/>
                        </a:rPr>
                        <a:t>Multiple Potential Max Team Points Session V</a:t>
                      </a:r>
                      <a:endParaRPr lang="en-US" sz="2800" b="1" i="0" u="none" strike="noStrike" dirty="0">
                        <a:solidFill>
                          <a:srgbClr val="000000"/>
                        </a:solidFill>
                        <a:effectLst/>
                        <a:latin typeface="Calibri" panose="020F0502020204030204" pitchFamily="34" charset="0"/>
                      </a:endParaRPr>
                    </a:p>
                  </a:txBody>
                  <a:tcPr marL="28575" marR="28575" marT="28575" marB="0" anchor="b">
                    <a:solidFill>
                      <a:srgbClr val="FFC000"/>
                    </a:solidFill>
                  </a:tcPr>
                </a:tc>
                <a:tc>
                  <a:txBody>
                    <a:bodyPr/>
                    <a:lstStyle/>
                    <a:p>
                      <a:pPr algn="ctr" fontAlgn="b"/>
                      <a:r>
                        <a:rPr lang="en-US" sz="2800" b="1" u="none" strike="noStrike" dirty="0">
                          <a:effectLst/>
                        </a:rPr>
                        <a:t>% increase of MOV over CS All Bouts</a:t>
                      </a:r>
                      <a:endParaRPr lang="en-US" sz="2800" b="1" i="0" u="none" strike="noStrike" dirty="0">
                        <a:solidFill>
                          <a:srgbClr val="000000"/>
                        </a:solidFill>
                        <a:effectLst/>
                        <a:latin typeface="Calibri" panose="020F0502020204030204" pitchFamily="34" charset="0"/>
                      </a:endParaRPr>
                    </a:p>
                  </a:txBody>
                  <a:tcPr marL="28575" marR="28575" marT="28575" marB="0" anchor="b">
                    <a:solidFill>
                      <a:srgbClr val="FFC000"/>
                    </a:solidFill>
                  </a:tcPr>
                </a:tc>
                <a:extLst>
                  <a:ext uri="{0D108BD9-81ED-4DB2-BD59-A6C34878D82A}">
                    <a16:rowId xmlns:a16="http://schemas.microsoft.com/office/drawing/2014/main" val="248738638"/>
                  </a:ext>
                </a:extLst>
              </a:tr>
              <a:tr h="57094">
                <a:tc>
                  <a:txBody>
                    <a:bodyPr/>
                    <a:lstStyle/>
                    <a:p>
                      <a:pPr algn="ctr" fontAlgn="b"/>
                      <a:endParaRPr lang="en-US" sz="2800" b="1" i="0" u="none" strike="noStrike">
                        <a:solidFill>
                          <a:srgbClr val="000000"/>
                        </a:solidFill>
                        <a:effectLst/>
                        <a:latin typeface="Calibri" panose="020F0502020204030204" pitchFamily="34" charset="0"/>
                      </a:endParaRPr>
                    </a:p>
                  </a:txBody>
                  <a:tcPr marL="28575" marR="28575" marT="28575" marB="0" anchor="b"/>
                </a:tc>
                <a:tc>
                  <a:txBody>
                    <a:bodyPr/>
                    <a:lstStyle/>
                    <a:p>
                      <a:pPr algn="ctr" fontAlgn="b"/>
                      <a:endParaRPr lang="en-US" sz="2800" b="1" i="0" u="none" strike="noStrike">
                        <a:solidFill>
                          <a:srgbClr val="000000"/>
                        </a:solidFill>
                        <a:effectLst/>
                        <a:latin typeface="Calibri" panose="020F0502020204030204" pitchFamily="34" charset="0"/>
                      </a:endParaRPr>
                    </a:p>
                  </a:txBody>
                  <a:tcPr marL="28575" marR="28575" marT="28575" marB="0" anchor="b"/>
                </a:tc>
                <a:tc>
                  <a:txBody>
                    <a:bodyPr/>
                    <a:lstStyle/>
                    <a:p>
                      <a:pPr algn="ctr" fontAlgn="b"/>
                      <a:endParaRPr lang="en-US" sz="2800" b="1"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endParaRPr lang="en-US" sz="2800" b="1"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endParaRPr lang="en-US" sz="2800" b="1"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344183195"/>
                  </a:ext>
                </a:extLst>
              </a:tr>
              <a:tr h="1790492">
                <a:tc>
                  <a:txBody>
                    <a:bodyPr/>
                    <a:lstStyle/>
                    <a:p>
                      <a:pPr algn="ctr" fontAlgn="b"/>
                      <a:r>
                        <a:rPr lang="en-US" sz="2800" b="1" u="none" strike="noStrike">
                          <a:effectLst/>
                        </a:rPr>
                        <a:t>Maximum Team Points  </a:t>
                      </a:r>
                      <a:endParaRPr lang="en-US" sz="2800" b="1" i="0" u="none" strike="noStrike">
                        <a:solidFill>
                          <a:srgbClr val="000000"/>
                        </a:solidFill>
                        <a:effectLst/>
                        <a:latin typeface="Calibri" panose="020F0502020204030204" pitchFamily="34" charset="0"/>
                      </a:endParaRPr>
                    </a:p>
                  </a:txBody>
                  <a:tcPr marL="28575" marR="28575" marT="28575" marB="0" anchor="b"/>
                </a:tc>
                <a:tc>
                  <a:txBody>
                    <a:bodyPr/>
                    <a:lstStyle/>
                    <a:p>
                      <a:pPr algn="ctr" fontAlgn="b"/>
                      <a:r>
                        <a:rPr lang="en-US" sz="2800" b="1" u="none" strike="noStrike" dirty="0">
                          <a:effectLst/>
                        </a:rPr>
                        <a:t>30 (20+10)</a:t>
                      </a:r>
                      <a:endParaRPr lang="en-US" sz="2800" b="1"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2800" b="1" u="none" strike="noStrike" dirty="0">
                          <a:effectLst/>
                        </a:rPr>
                        <a:t>3</a:t>
                      </a:r>
                    </a:p>
                    <a:p>
                      <a:pPr algn="ctr" fontAlgn="b"/>
                      <a:r>
                        <a:rPr lang="en-US" sz="2800" b="1" u="none" strike="noStrike" dirty="0">
                          <a:effectLst/>
                        </a:rPr>
                        <a:t> (2 + 1)</a:t>
                      </a:r>
                      <a:endParaRPr lang="en-US" sz="2800" b="1"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2800" b="1" u="none" strike="noStrike" dirty="0">
                          <a:effectLst/>
                          <a:highlight>
                            <a:srgbClr val="00FF00"/>
                          </a:highlight>
                        </a:rPr>
                        <a:t>10X</a:t>
                      </a:r>
                      <a:endParaRPr lang="en-US" sz="2800" b="1" i="0" u="none" strike="noStrike" dirty="0">
                        <a:solidFill>
                          <a:srgbClr val="000000"/>
                        </a:solidFill>
                        <a:effectLst/>
                        <a:highlight>
                          <a:srgbClr val="00FF00"/>
                        </a:highlight>
                        <a:latin typeface="Calibri" panose="020F0502020204030204" pitchFamily="34" charset="0"/>
                      </a:endParaRPr>
                    </a:p>
                  </a:txBody>
                  <a:tcPr marL="28575" marR="28575" marT="28575" marB="0" anchor="b"/>
                </a:tc>
                <a:tc>
                  <a:txBody>
                    <a:bodyPr/>
                    <a:lstStyle/>
                    <a:p>
                      <a:pPr algn="ctr" fontAlgn="b"/>
                      <a:r>
                        <a:rPr lang="en-US" sz="2800" b="1" u="none" strike="noStrike" dirty="0">
                          <a:effectLst/>
                          <a:highlight>
                            <a:srgbClr val="00FF00"/>
                          </a:highlight>
                        </a:rPr>
                        <a:t>454%</a:t>
                      </a:r>
                      <a:endParaRPr lang="en-US" sz="2800" b="1" i="0" u="none" strike="noStrike" dirty="0">
                        <a:solidFill>
                          <a:srgbClr val="000000"/>
                        </a:solidFill>
                        <a:effectLst/>
                        <a:highlight>
                          <a:srgbClr val="00FF00"/>
                        </a:highlight>
                        <a:latin typeface="Calibri" panose="020F0502020204030204" pitchFamily="34" charset="0"/>
                      </a:endParaRPr>
                    </a:p>
                  </a:txBody>
                  <a:tcPr marL="28575" marR="28575" marT="28575" marB="0" anchor="b"/>
                </a:tc>
                <a:extLst>
                  <a:ext uri="{0D108BD9-81ED-4DB2-BD59-A6C34878D82A}">
                    <a16:rowId xmlns:a16="http://schemas.microsoft.com/office/drawing/2014/main" val="1813415088"/>
                  </a:ext>
                </a:extLst>
              </a:tr>
            </a:tbl>
          </a:graphicData>
        </a:graphic>
      </p:graphicFrame>
      <p:sp>
        <p:nvSpPr>
          <p:cNvPr id="5" name="TextBox 4">
            <a:extLst>
              <a:ext uri="{FF2B5EF4-FFF2-40B4-BE49-F238E27FC236}">
                <a16:creationId xmlns:a16="http://schemas.microsoft.com/office/drawing/2014/main" id="{DF9CF1A4-3130-2E84-5295-ACCD625AC566}"/>
              </a:ext>
            </a:extLst>
          </p:cNvPr>
          <p:cNvSpPr txBox="1"/>
          <p:nvPr/>
        </p:nvSpPr>
        <p:spPr>
          <a:xfrm>
            <a:off x="10742063" y="878198"/>
            <a:ext cx="1239442" cy="830997"/>
          </a:xfrm>
          <a:prstGeom prst="rect">
            <a:avLst/>
          </a:prstGeom>
          <a:noFill/>
        </p:spPr>
        <p:txBody>
          <a:bodyPr wrap="none" rtlCol="0">
            <a:spAutoFit/>
          </a:bodyPr>
          <a:lstStyle/>
          <a:p>
            <a:pPr algn="ctr"/>
            <a:r>
              <a:rPr lang="en-US" sz="2400" dirty="0"/>
              <a:t>Episode</a:t>
            </a:r>
          </a:p>
          <a:p>
            <a:pPr algn="ctr"/>
            <a:r>
              <a:rPr lang="en-US" sz="2400" dirty="0"/>
              <a:t>14-15</a:t>
            </a:r>
          </a:p>
        </p:txBody>
      </p:sp>
      <p:sp>
        <p:nvSpPr>
          <p:cNvPr id="6" name="TextBox 5">
            <a:extLst>
              <a:ext uri="{FF2B5EF4-FFF2-40B4-BE49-F238E27FC236}">
                <a16:creationId xmlns:a16="http://schemas.microsoft.com/office/drawing/2014/main" id="{387570FF-B6F8-0C95-5D5E-EDD648759D55}"/>
              </a:ext>
            </a:extLst>
          </p:cNvPr>
          <p:cNvSpPr txBox="1"/>
          <p:nvPr/>
        </p:nvSpPr>
        <p:spPr>
          <a:xfrm>
            <a:off x="1009268" y="0"/>
            <a:ext cx="9284914" cy="584775"/>
          </a:xfrm>
          <a:prstGeom prst="rect">
            <a:avLst/>
          </a:prstGeom>
          <a:noFill/>
        </p:spPr>
        <p:txBody>
          <a:bodyPr wrap="none" rtlCol="0">
            <a:spAutoFit/>
          </a:bodyPr>
          <a:lstStyle/>
          <a:p>
            <a:r>
              <a:rPr lang="en-US" sz="3200" dirty="0">
                <a:solidFill>
                  <a:srgbClr val="FFFF00"/>
                </a:solidFill>
              </a:rPr>
              <a:t>Why are there so many defaults during Session V?</a:t>
            </a:r>
          </a:p>
        </p:txBody>
      </p:sp>
    </p:spTree>
    <p:extLst>
      <p:ext uri="{BB962C8B-B14F-4D97-AF65-F5344CB8AC3E}">
        <p14:creationId xmlns:p14="http://schemas.microsoft.com/office/powerpoint/2010/main" val="2111099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370FB-DAF4-3723-701C-BD0CF14A9B9E}"/>
              </a:ext>
            </a:extLst>
          </p:cNvPr>
          <p:cNvSpPr>
            <a:spLocks noGrp="1"/>
          </p:cNvSpPr>
          <p:nvPr>
            <p:ph type="title"/>
          </p:nvPr>
        </p:nvSpPr>
        <p:spPr/>
        <p:txBody>
          <a:bodyPr>
            <a:normAutofit fontScale="90000"/>
          </a:bodyPr>
          <a:lstStyle/>
          <a:p>
            <a:pPr algn="ctr"/>
            <a:r>
              <a:rPr lang="en-US" dirty="0"/>
              <a:t>The MOV scoring system increase the importance of the 357-placing round (Session V).  This should help reduce defaults in this round.</a:t>
            </a:r>
          </a:p>
        </p:txBody>
      </p:sp>
      <p:sp>
        <p:nvSpPr>
          <p:cNvPr id="3" name="Content Placeholder 2">
            <a:extLst>
              <a:ext uri="{FF2B5EF4-FFF2-40B4-BE49-F238E27FC236}">
                <a16:creationId xmlns:a16="http://schemas.microsoft.com/office/drawing/2014/main" id="{F471A318-2403-B954-56EB-4007CE896A87}"/>
              </a:ext>
            </a:extLst>
          </p:cNvPr>
          <p:cNvSpPr>
            <a:spLocks noGrp="1"/>
          </p:cNvSpPr>
          <p:nvPr>
            <p:ph idx="1"/>
          </p:nvPr>
        </p:nvSpPr>
        <p:spPr>
          <a:xfrm>
            <a:off x="680321" y="2336873"/>
            <a:ext cx="9613861" cy="4251934"/>
          </a:xfrm>
        </p:spPr>
        <p:txBody>
          <a:bodyPr>
            <a:normAutofit fontScale="77500" lnSpcReduction="20000"/>
          </a:bodyPr>
          <a:lstStyle/>
          <a:p>
            <a:r>
              <a:rPr lang="en-US" dirty="0"/>
              <a:t>3</a:t>
            </a:r>
            <a:r>
              <a:rPr lang="en-US" baseline="30000" dirty="0"/>
              <a:t>rd</a:t>
            </a:r>
            <a:r>
              <a:rPr lang="en-US" dirty="0"/>
              <a:t>, 5</a:t>
            </a:r>
            <a:r>
              <a:rPr lang="en-US" baseline="30000" dirty="0"/>
              <a:t>th</a:t>
            </a:r>
            <a:r>
              <a:rPr lang="en-US" dirty="0"/>
              <a:t>, 7</a:t>
            </a:r>
            <a:r>
              <a:rPr lang="en-US" baseline="30000" dirty="0"/>
              <a:t>th</a:t>
            </a:r>
            <a:r>
              <a:rPr lang="en-US" dirty="0"/>
              <a:t> Place bouts have an inordinate number of defaults.</a:t>
            </a:r>
          </a:p>
          <a:p>
            <a:r>
              <a:rPr lang="en-US" dirty="0"/>
              <a:t>For the 357 Place bouts there are 6.67% defaults.  For all other bouts during the tournaments there are 1.12%.</a:t>
            </a:r>
          </a:p>
          <a:p>
            <a:r>
              <a:rPr lang="en-US" dirty="0"/>
              <a:t>That is a 495% increase of defaults in 357 round over all other rounds.</a:t>
            </a:r>
          </a:p>
          <a:p>
            <a:r>
              <a:rPr lang="en-US" dirty="0"/>
              <a:t>If we control for defaults in the Current system in 357 placing bouts, the average team scoring in this round would be 1.36 team points.  Which would lower it to #10 on the team point list in slide 35, that we just saw.</a:t>
            </a:r>
          </a:p>
          <a:p>
            <a:r>
              <a:rPr lang="en-US" dirty="0"/>
              <a:t>In the current system, there is only a maximum opportunity for 3 points.  In MOV there is a 30-point opportunity.  A multiple of 10X.  </a:t>
            </a:r>
          </a:p>
          <a:p>
            <a:r>
              <a:rPr lang="en-US" dirty="0"/>
              <a:t>This should decrease the number of defaults in the second most important round.  </a:t>
            </a:r>
          </a:p>
          <a:p>
            <a:r>
              <a:rPr lang="en-US" dirty="0"/>
              <a:t>The fans deserve to see more action.  There is no action in a default.</a:t>
            </a:r>
          </a:p>
          <a:p>
            <a:r>
              <a:rPr lang="en-US" dirty="0"/>
              <a:t>Can you think of any NFL fan that is happy when a team bench some great players in the last week of the season when their “seed” is wrapped up prior to the game.  How many week 17 games did Tom Brady play 1 series since the Patriots often had things settled before week 17.</a:t>
            </a:r>
          </a:p>
        </p:txBody>
      </p:sp>
      <p:sp>
        <p:nvSpPr>
          <p:cNvPr id="4" name="TextBox 3">
            <a:extLst>
              <a:ext uri="{FF2B5EF4-FFF2-40B4-BE49-F238E27FC236}">
                <a16:creationId xmlns:a16="http://schemas.microsoft.com/office/drawing/2014/main" id="{25CF23AA-FCA4-3B99-5CD9-96AD3F969EE4}"/>
              </a:ext>
            </a:extLst>
          </p:cNvPr>
          <p:cNvSpPr txBox="1"/>
          <p:nvPr/>
        </p:nvSpPr>
        <p:spPr>
          <a:xfrm>
            <a:off x="10750610" y="940037"/>
            <a:ext cx="1239442" cy="830997"/>
          </a:xfrm>
          <a:prstGeom prst="rect">
            <a:avLst/>
          </a:prstGeom>
          <a:noFill/>
        </p:spPr>
        <p:txBody>
          <a:bodyPr wrap="none" rtlCol="0">
            <a:spAutoFit/>
          </a:bodyPr>
          <a:lstStyle/>
          <a:p>
            <a:pPr algn="ctr"/>
            <a:r>
              <a:rPr lang="en-US" sz="2400" dirty="0"/>
              <a:t>Episode</a:t>
            </a:r>
          </a:p>
          <a:p>
            <a:pPr algn="ctr"/>
            <a:r>
              <a:rPr lang="en-US" sz="2400" dirty="0"/>
              <a:t>14-16</a:t>
            </a:r>
          </a:p>
        </p:txBody>
      </p:sp>
      <p:sp>
        <p:nvSpPr>
          <p:cNvPr id="5" name="TextBox 4">
            <a:extLst>
              <a:ext uri="{FF2B5EF4-FFF2-40B4-BE49-F238E27FC236}">
                <a16:creationId xmlns:a16="http://schemas.microsoft.com/office/drawing/2014/main" id="{C8859DDD-5833-645E-FFF9-8E564230B33B}"/>
              </a:ext>
            </a:extLst>
          </p:cNvPr>
          <p:cNvSpPr txBox="1"/>
          <p:nvPr/>
        </p:nvSpPr>
        <p:spPr>
          <a:xfrm>
            <a:off x="300984" y="38457"/>
            <a:ext cx="11590032" cy="461665"/>
          </a:xfrm>
          <a:prstGeom prst="rect">
            <a:avLst/>
          </a:prstGeom>
          <a:noFill/>
        </p:spPr>
        <p:txBody>
          <a:bodyPr wrap="none" rtlCol="0">
            <a:spAutoFit/>
          </a:bodyPr>
          <a:lstStyle/>
          <a:p>
            <a:r>
              <a:rPr lang="en-US" sz="2400" dirty="0">
                <a:solidFill>
                  <a:srgbClr val="FFFF00"/>
                </a:solidFill>
              </a:rPr>
              <a:t>Is there a possibility that MOV will help lower the number of defaults in Session V?</a:t>
            </a:r>
          </a:p>
        </p:txBody>
      </p:sp>
    </p:spTree>
    <p:extLst>
      <p:ext uri="{BB962C8B-B14F-4D97-AF65-F5344CB8AC3E}">
        <p14:creationId xmlns:p14="http://schemas.microsoft.com/office/powerpoint/2010/main" val="1419668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A846-3E02-C3C0-3E27-3B622264046C}"/>
              </a:ext>
            </a:extLst>
          </p:cNvPr>
          <p:cNvSpPr>
            <a:spLocks noGrp="1"/>
          </p:cNvSpPr>
          <p:nvPr>
            <p:ph type="title"/>
          </p:nvPr>
        </p:nvSpPr>
        <p:spPr/>
        <p:txBody>
          <a:bodyPr>
            <a:noAutofit/>
          </a:bodyPr>
          <a:lstStyle/>
          <a:p>
            <a:r>
              <a:rPr lang="en-US" sz="2800" dirty="0"/>
              <a:t>In the CS the 32 vs 33 rattail bout scores as many team points as the 3-5-7 placing bouts!  MOV fixes this glaring issue.  Does anyone really think they should be equal?</a:t>
            </a:r>
          </a:p>
        </p:txBody>
      </p:sp>
      <p:graphicFrame>
        <p:nvGraphicFramePr>
          <p:cNvPr id="4" name="Content Placeholder 3">
            <a:extLst>
              <a:ext uri="{FF2B5EF4-FFF2-40B4-BE49-F238E27FC236}">
                <a16:creationId xmlns:a16="http://schemas.microsoft.com/office/drawing/2014/main" id="{358E5BBF-39B2-AEAF-51DA-8C574F7B3822}"/>
              </a:ext>
            </a:extLst>
          </p:cNvPr>
          <p:cNvGraphicFramePr>
            <a:graphicFrameLocks noGrp="1"/>
          </p:cNvGraphicFramePr>
          <p:nvPr>
            <p:ph idx="1"/>
            <p:extLst>
              <p:ext uri="{D42A27DB-BD31-4B8C-83A1-F6EECF244321}">
                <p14:modId xmlns:p14="http://schemas.microsoft.com/office/powerpoint/2010/main" val="736215451"/>
              </p:ext>
            </p:extLst>
          </p:nvPr>
        </p:nvGraphicFramePr>
        <p:xfrm>
          <a:off x="543589" y="2040663"/>
          <a:ext cx="11258153" cy="4330065"/>
        </p:xfrm>
        <a:graphic>
          <a:graphicData uri="http://schemas.openxmlformats.org/drawingml/2006/table">
            <a:tbl>
              <a:tblPr>
                <a:tableStyleId>{5C22544A-7EE6-4342-B048-85BDC9FD1C3A}</a:tableStyleId>
              </a:tblPr>
              <a:tblGrid>
                <a:gridCol w="3162404">
                  <a:extLst>
                    <a:ext uri="{9D8B030D-6E8A-4147-A177-3AD203B41FA5}">
                      <a16:colId xmlns:a16="http://schemas.microsoft.com/office/drawing/2014/main" val="1293498496"/>
                    </a:ext>
                  </a:extLst>
                </a:gridCol>
                <a:gridCol w="2698583">
                  <a:extLst>
                    <a:ext uri="{9D8B030D-6E8A-4147-A177-3AD203B41FA5}">
                      <a16:colId xmlns:a16="http://schemas.microsoft.com/office/drawing/2014/main" val="131226549"/>
                    </a:ext>
                  </a:extLst>
                </a:gridCol>
                <a:gridCol w="2698583">
                  <a:extLst>
                    <a:ext uri="{9D8B030D-6E8A-4147-A177-3AD203B41FA5}">
                      <a16:colId xmlns:a16="http://schemas.microsoft.com/office/drawing/2014/main" val="2636501401"/>
                    </a:ext>
                  </a:extLst>
                </a:gridCol>
                <a:gridCol w="2698583">
                  <a:extLst>
                    <a:ext uri="{9D8B030D-6E8A-4147-A177-3AD203B41FA5}">
                      <a16:colId xmlns:a16="http://schemas.microsoft.com/office/drawing/2014/main" val="4019889541"/>
                    </a:ext>
                  </a:extLst>
                </a:gridCol>
              </a:tblGrid>
              <a:tr h="775335">
                <a:tc>
                  <a:txBody>
                    <a:bodyPr/>
                    <a:lstStyle/>
                    <a:p>
                      <a:pPr algn="ctr" fontAlgn="b"/>
                      <a:r>
                        <a:rPr lang="en-US" sz="4000" b="1" i="0" u="none" strike="noStrike" dirty="0">
                          <a:solidFill>
                            <a:srgbClr val="000000"/>
                          </a:solidFill>
                          <a:effectLst/>
                          <a:latin typeface="Calibri" panose="020F0502020204030204" pitchFamily="34" charset="0"/>
                        </a:rPr>
                        <a:t>Round</a:t>
                      </a:r>
                    </a:p>
                  </a:txBody>
                  <a:tcPr marL="9525" marR="9525" marT="9525" marB="0" anchor="b">
                    <a:solidFill>
                      <a:srgbClr val="FFC000"/>
                    </a:solidFill>
                  </a:tcPr>
                </a:tc>
                <a:tc>
                  <a:txBody>
                    <a:bodyPr/>
                    <a:lstStyle/>
                    <a:p>
                      <a:pPr algn="ctr" fontAlgn="b"/>
                      <a:r>
                        <a:rPr lang="en-US" sz="4000" b="1" u="none" strike="noStrike" dirty="0">
                          <a:effectLst/>
                        </a:rPr>
                        <a:t>MOV</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CS</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Multiplier</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508046807"/>
                  </a:ext>
                </a:extLst>
              </a:tr>
              <a:tr h="775335">
                <a:tc>
                  <a:txBody>
                    <a:bodyPr/>
                    <a:lstStyle/>
                    <a:p>
                      <a:pPr algn="ctr" fontAlgn="b"/>
                      <a:r>
                        <a:rPr lang="en-US" sz="4000" b="1" u="none" strike="noStrike" dirty="0">
                          <a:effectLst/>
                        </a:rPr>
                        <a:t>32 v 33</a:t>
                      </a:r>
                      <a:endParaRPr lang="en-US" sz="4000" b="1" i="0" u="none" strike="noStrike" dirty="0">
                        <a:solidFill>
                          <a:srgbClr val="000000"/>
                        </a:solidFill>
                        <a:effectLst/>
                        <a:latin typeface="Calibri" panose="020F0502020204030204" pitchFamily="34" charset="0"/>
                      </a:endParaRPr>
                    </a:p>
                  </a:txBody>
                  <a:tcPr marL="9525" marR="9525" marT="9525" marB="0" anchor="b">
                    <a:solidFill>
                      <a:schemeClr val="accent2">
                        <a:lumMod val="75000"/>
                      </a:schemeClr>
                    </a:solidFill>
                  </a:tcPr>
                </a:tc>
                <a:tc>
                  <a:txBody>
                    <a:bodyPr/>
                    <a:lstStyle/>
                    <a:p>
                      <a:pPr algn="ctr" fontAlgn="b"/>
                      <a:r>
                        <a:rPr lang="en-US" sz="4000" b="1" u="none" strike="noStrike" dirty="0">
                          <a:effectLst/>
                        </a:rPr>
                        <a:t>6.89</a:t>
                      </a:r>
                      <a:endParaRPr lang="en-US" sz="4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solidFill>
                            <a:srgbClr val="FF0000"/>
                          </a:solidFill>
                          <a:effectLst/>
                        </a:rPr>
                        <a:t>1.47</a:t>
                      </a:r>
                      <a:endParaRPr lang="en-US" sz="4000" b="1"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effectLst/>
                        </a:rPr>
                        <a:t>4.69X</a:t>
                      </a:r>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45176676"/>
                  </a:ext>
                </a:extLst>
              </a:tr>
              <a:tr h="775335">
                <a:tc>
                  <a:txBody>
                    <a:bodyPr/>
                    <a:lstStyle/>
                    <a:p>
                      <a:pPr algn="ctr" fontAlgn="b"/>
                      <a:r>
                        <a:rPr lang="en-US" sz="4000" b="1" u="none" strike="noStrike" dirty="0">
                          <a:effectLst/>
                        </a:rPr>
                        <a:t>3-5-7 Place</a:t>
                      </a:r>
                      <a:endParaRPr lang="en-US" sz="4000" b="1" i="0" u="none" strike="noStrike" dirty="0">
                        <a:solidFill>
                          <a:srgbClr val="000000"/>
                        </a:solidFill>
                        <a:effectLst/>
                        <a:latin typeface="Calibri" panose="020F0502020204030204" pitchFamily="34" charset="0"/>
                      </a:endParaRPr>
                    </a:p>
                  </a:txBody>
                  <a:tcPr marL="9525" marR="9525" marT="9525" marB="0" anchor="b">
                    <a:solidFill>
                      <a:schemeClr val="accent2">
                        <a:lumMod val="75000"/>
                      </a:schemeClr>
                    </a:solidFill>
                  </a:tcPr>
                </a:tc>
                <a:tc>
                  <a:txBody>
                    <a:bodyPr/>
                    <a:lstStyle/>
                    <a:p>
                      <a:pPr algn="ctr" fontAlgn="b"/>
                      <a:r>
                        <a:rPr lang="en-US" sz="4000" b="1" u="none" strike="noStrike">
                          <a:effectLst/>
                        </a:rPr>
                        <a:t>17.03</a:t>
                      </a:r>
                      <a:endParaRPr lang="en-US" sz="4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solidFill>
                            <a:srgbClr val="FF0000"/>
                          </a:solidFill>
                          <a:effectLst/>
                        </a:rPr>
                        <a:t>1.49</a:t>
                      </a:r>
                      <a:endParaRPr lang="en-US" sz="4000" b="1"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effectLst/>
                        </a:rPr>
                        <a:t>11.43X</a:t>
                      </a:r>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8661484"/>
                  </a:ext>
                </a:extLst>
              </a:tr>
              <a:tr h="775335">
                <a:tc>
                  <a:txBody>
                    <a:bodyPr/>
                    <a:lstStyle/>
                    <a:p>
                      <a:pPr algn="ctr" fontAlgn="b"/>
                      <a:r>
                        <a:rPr lang="en-US" sz="4000" b="1" u="none" strike="noStrike" dirty="0">
                          <a:effectLst/>
                        </a:rPr>
                        <a:t>3-5-7 control for defaults</a:t>
                      </a:r>
                      <a:endParaRPr lang="en-US" sz="4000" b="1" i="0" u="none" strike="noStrike" dirty="0">
                        <a:solidFill>
                          <a:srgbClr val="000000"/>
                        </a:solidFill>
                        <a:effectLst/>
                        <a:latin typeface="Calibri" panose="020F0502020204030204" pitchFamily="34" charset="0"/>
                      </a:endParaRPr>
                    </a:p>
                  </a:txBody>
                  <a:tcPr marL="9525" marR="9525" marT="9525" marB="0" anchor="b">
                    <a:solidFill>
                      <a:schemeClr val="accent2">
                        <a:lumMod val="75000"/>
                      </a:schemeClr>
                    </a:solidFill>
                  </a:tcPr>
                </a:tc>
                <a:tc>
                  <a:txBody>
                    <a:bodyPr/>
                    <a:lstStyle/>
                    <a:p>
                      <a:pPr algn="ctr" fontAlgn="b"/>
                      <a:r>
                        <a:rPr lang="en-US" sz="4000" b="1" u="none" strike="noStrike">
                          <a:effectLst/>
                        </a:rPr>
                        <a:t>15.70</a:t>
                      </a:r>
                      <a:endParaRPr lang="en-US" sz="4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solidFill>
                            <a:srgbClr val="FF0000"/>
                          </a:solidFill>
                          <a:effectLst/>
                        </a:rPr>
                        <a:t>1.36</a:t>
                      </a:r>
                      <a:endParaRPr lang="en-US" sz="4000" b="1"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effectLst/>
                        </a:rPr>
                        <a:t>11.54X</a:t>
                      </a:r>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0113009"/>
                  </a:ext>
                </a:extLst>
              </a:tr>
              <a:tr h="775335">
                <a:tc>
                  <a:txBody>
                    <a:bodyPr/>
                    <a:lstStyle/>
                    <a:p>
                      <a:pPr algn="ctr" fontAlgn="b"/>
                      <a:r>
                        <a:rPr lang="en-US" sz="4000" b="1" i="0" u="none" strike="noStrike" dirty="0">
                          <a:solidFill>
                            <a:srgbClr val="000000"/>
                          </a:solidFill>
                          <a:effectLst/>
                          <a:latin typeface="Calibri" panose="020F0502020204030204" pitchFamily="34" charset="0"/>
                        </a:rPr>
                        <a:t>3-5-7/32 v 33</a:t>
                      </a:r>
                    </a:p>
                  </a:txBody>
                  <a:tcPr marL="9525" marR="9525" marT="9525" marB="0" anchor="b">
                    <a:solidFill>
                      <a:schemeClr val="accent2">
                        <a:lumMod val="75000"/>
                      </a:schemeClr>
                    </a:solidFill>
                  </a:tcPr>
                </a:tc>
                <a:tc>
                  <a:txBody>
                    <a:bodyPr/>
                    <a:lstStyle/>
                    <a:p>
                      <a:pPr algn="ctr" fontAlgn="b"/>
                      <a:r>
                        <a:rPr lang="en-US" sz="4000" b="1" i="0" u="none" strike="noStrike" dirty="0">
                          <a:solidFill>
                            <a:srgbClr val="7030A0"/>
                          </a:solidFill>
                          <a:effectLst/>
                          <a:latin typeface="Calibri" panose="020F0502020204030204" pitchFamily="34" charset="0"/>
                        </a:rPr>
                        <a:t>147%</a:t>
                      </a:r>
                    </a:p>
                  </a:txBody>
                  <a:tcPr marL="9525" marR="9525" marT="9525" marB="0" anchor="b"/>
                </a:tc>
                <a:tc>
                  <a:txBody>
                    <a:bodyPr/>
                    <a:lstStyle/>
                    <a:p>
                      <a:pPr algn="ctr" fontAlgn="b"/>
                      <a:r>
                        <a:rPr lang="en-US" sz="4000" b="1" i="0" u="none" strike="noStrike" dirty="0">
                          <a:solidFill>
                            <a:srgbClr val="7030A0"/>
                          </a:solidFill>
                          <a:effectLst/>
                          <a:latin typeface="Calibri" panose="020F0502020204030204" pitchFamily="34" charset="0"/>
                        </a:rPr>
                        <a:t>1%</a:t>
                      </a:r>
                    </a:p>
                  </a:txBody>
                  <a:tcPr marL="9525" marR="9525" marT="9525" marB="0" anchor="b"/>
                </a:tc>
                <a:tc>
                  <a:txBody>
                    <a:bodyPr/>
                    <a:lstStyle/>
                    <a:p>
                      <a:pPr algn="ctr" fontAlgn="b"/>
                      <a:r>
                        <a:rPr lang="en-US" sz="4000" b="1" i="0" u="none" strike="noStrike" dirty="0">
                          <a:solidFill>
                            <a:srgbClr val="000000"/>
                          </a:solidFill>
                          <a:effectLst/>
                          <a:latin typeface="Calibri" panose="020F0502020204030204" pitchFamily="34" charset="0"/>
                        </a:rPr>
                        <a:t>N/A</a:t>
                      </a:r>
                    </a:p>
                  </a:txBody>
                  <a:tcPr marL="9525" marR="9525" marT="9525" marB="0" anchor="b"/>
                </a:tc>
                <a:extLst>
                  <a:ext uri="{0D108BD9-81ED-4DB2-BD59-A6C34878D82A}">
                    <a16:rowId xmlns:a16="http://schemas.microsoft.com/office/drawing/2014/main" val="345556842"/>
                  </a:ext>
                </a:extLst>
              </a:tr>
            </a:tbl>
          </a:graphicData>
        </a:graphic>
      </p:graphicFrame>
      <p:sp>
        <p:nvSpPr>
          <p:cNvPr id="5" name="TextBox 4">
            <a:extLst>
              <a:ext uri="{FF2B5EF4-FFF2-40B4-BE49-F238E27FC236}">
                <a16:creationId xmlns:a16="http://schemas.microsoft.com/office/drawing/2014/main" id="{8C7FC768-941A-05B1-A7DB-5998658152A3}"/>
              </a:ext>
            </a:extLst>
          </p:cNvPr>
          <p:cNvSpPr txBox="1"/>
          <p:nvPr/>
        </p:nvSpPr>
        <p:spPr>
          <a:xfrm>
            <a:off x="10759156" y="878198"/>
            <a:ext cx="1239442" cy="830997"/>
          </a:xfrm>
          <a:prstGeom prst="rect">
            <a:avLst/>
          </a:prstGeom>
          <a:noFill/>
        </p:spPr>
        <p:txBody>
          <a:bodyPr wrap="none" rtlCol="0">
            <a:spAutoFit/>
          </a:bodyPr>
          <a:lstStyle/>
          <a:p>
            <a:pPr algn="ctr"/>
            <a:r>
              <a:rPr lang="en-US" sz="2400" dirty="0"/>
              <a:t>Episode</a:t>
            </a:r>
          </a:p>
          <a:p>
            <a:pPr algn="ctr"/>
            <a:r>
              <a:rPr lang="en-US" sz="2400" dirty="0"/>
              <a:t>14-17</a:t>
            </a:r>
          </a:p>
        </p:txBody>
      </p:sp>
      <p:sp>
        <p:nvSpPr>
          <p:cNvPr id="6" name="TextBox 5">
            <a:extLst>
              <a:ext uri="{FF2B5EF4-FFF2-40B4-BE49-F238E27FC236}">
                <a16:creationId xmlns:a16="http://schemas.microsoft.com/office/drawing/2014/main" id="{36A92418-206D-6B25-7C82-E81B7F90AF5C}"/>
              </a:ext>
            </a:extLst>
          </p:cNvPr>
          <p:cNvSpPr txBox="1"/>
          <p:nvPr/>
        </p:nvSpPr>
        <p:spPr>
          <a:xfrm>
            <a:off x="248907" y="23510"/>
            <a:ext cx="11129970" cy="523220"/>
          </a:xfrm>
          <a:prstGeom prst="rect">
            <a:avLst/>
          </a:prstGeom>
          <a:noFill/>
        </p:spPr>
        <p:txBody>
          <a:bodyPr wrap="none" rtlCol="0">
            <a:spAutoFit/>
          </a:bodyPr>
          <a:lstStyle/>
          <a:p>
            <a:r>
              <a:rPr lang="en-US" sz="2800" dirty="0">
                <a:solidFill>
                  <a:srgbClr val="FFFF00"/>
                </a:solidFill>
              </a:rPr>
              <a:t>What is the largest fault in the CS?  Does MOV remedy this problem?</a:t>
            </a:r>
          </a:p>
        </p:txBody>
      </p:sp>
    </p:spTree>
    <p:extLst>
      <p:ext uri="{BB962C8B-B14F-4D97-AF65-F5344CB8AC3E}">
        <p14:creationId xmlns:p14="http://schemas.microsoft.com/office/powerpoint/2010/main" val="1480525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9B308-63CB-6077-05EA-F08A682257E7}"/>
              </a:ext>
            </a:extLst>
          </p:cNvPr>
          <p:cNvSpPr>
            <a:spLocks noGrp="1"/>
          </p:cNvSpPr>
          <p:nvPr>
            <p:ph type="title"/>
          </p:nvPr>
        </p:nvSpPr>
        <p:spPr/>
        <p:txBody>
          <a:bodyPr>
            <a:normAutofit fontScale="90000"/>
          </a:bodyPr>
          <a:lstStyle/>
          <a:p>
            <a:pPr algn="ctr"/>
            <a:r>
              <a:rPr lang="en-US" dirty="0"/>
              <a:t>This chart shows that team scoring does affect the point differential in many bouts – major and techs.</a:t>
            </a:r>
          </a:p>
        </p:txBody>
      </p:sp>
      <p:graphicFrame>
        <p:nvGraphicFramePr>
          <p:cNvPr id="4" name="Content Placeholder 3">
            <a:extLst>
              <a:ext uri="{FF2B5EF4-FFF2-40B4-BE49-F238E27FC236}">
                <a16:creationId xmlns:a16="http://schemas.microsoft.com/office/drawing/2014/main" id="{A2FFB1F7-0B00-67FE-24B1-EA2DFE561DDE}"/>
              </a:ext>
            </a:extLst>
          </p:cNvPr>
          <p:cNvGraphicFramePr>
            <a:graphicFrameLocks noGrp="1"/>
          </p:cNvGraphicFramePr>
          <p:nvPr>
            <p:ph idx="1"/>
            <p:extLst>
              <p:ext uri="{D42A27DB-BD31-4B8C-83A1-F6EECF244321}">
                <p14:modId xmlns:p14="http://schemas.microsoft.com/office/powerpoint/2010/main" val="1170166148"/>
              </p:ext>
            </p:extLst>
          </p:nvPr>
        </p:nvGraphicFramePr>
        <p:xfrm>
          <a:off x="680321" y="2630328"/>
          <a:ext cx="10013603" cy="3924298"/>
        </p:xfrm>
        <a:graphic>
          <a:graphicData uri="http://schemas.openxmlformats.org/drawingml/2006/table">
            <a:tbl>
              <a:tblPr>
                <a:tableStyleId>{5C22544A-7EE6-4342-B048-85BDC9FD1C3A}</a:tableStyleId>
              </a:tblPr>
              <a:tblGrid>
                <a:gridCol w="2514548">
                  <a:extLst>
                    <a:ext uri="{9D8B030D-6E8A-4147-A177-3AD203B41FA5}">
                      <a16:colId xmlns:a16="http://schemas.microsoft.com/office/drawing/2014/main" val="833369096"/>
                    </a:ext>
                  </a:extLst>
                </a:gridCol>
                <a:gridCol w="2499685">
                  <a:extLst>
                    <a:ext uri="{9D8B030D-6E8A-4147-A177-3AD203B41FA5}">
                      <a16:colId xmlns:a16="http://schemas.microsoft.com/office/drawing/2014/main" val="1832115972"/>
                    </a:ext>
                  </a:extLst>
                </a:gridCol>
                <a:gridCol w="2499685">
                  <a:extLst>
                    <a:ext uri="{9D8B030D-6E8A-4147-A177-3AD203B41FA5}">
                      <a16:colId xmlns:a16="http://schemas.microsoft.com/office/drawing/2014/main" val="283108212"/>
                    </a:ext>
                  </a:extLst>
                </a:gridCol>
                <a:gridCol w="2499685">
                  <a:extLst>
                    <a:ext uri="{9D8B030D-6E8A-4147-A177-3AD203B41FA5}">
                      <a16:colId xmlns:a16="http://schemas.microsoft.com/office/drawing/2014/main" val="2985388784"/>
                    </a:ext>
                  </a:extLst>
                </a:gridCol>
              </a:tblGrid>
              <a:tr h="280307">
                <a:tc>
                  <a:txBody>
                    <a:bodyPr/>
                    <a:lstStyle/>
                    <a:p>
                      <a:pPr algn="ctr" fontAlgn="b"/>
                      <a:r>
                        <a:rPr lang="en-US" sz="1600" b="1" u="none" strike="noStrike" dirty="0">
                          <a:effectLst/>
                        </a:rPr>
                        <a:t>Margin</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0000"/>
                    </a:solidFill>
                  </a:tcPr>
                </a:tc>
                <a:tc>
                  <a:txBody>
                    <a:bodyPr/>
                    <a:lstStyle/>
                    <a:p>
                      <a:pPr algn="ctr" fontAlgn="b"/>
                      <a:r>
                        <a:rPr lang="en-US" sz="1600" b="1" u="none" strike="noStrike" dirty="0">
                          <a:effectLst/>
                        </a:rPr>
                        <a:t>Number of bouts</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0000"/>
                    </a:solidFill>
                  </a:tcPr>
                </a:tc>
                <a:tc>
                  <a:txBody>
                    <a:bodyPr/>
                    <a:lstStyle/>
                    <a:p>
                      <a:pPr algn="ctr" fontAlgn="b"/>
                      <a:r>
                        <a:rPr lang="en-US" sz="1600" b="1" u="none" strike="noStrike" dirty="0">
                          <a:effectLst/>
                        </a:rPr>
                        <a:t>Margin</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0000"/>
                    </a:solidFill>
                  </a:tcPr>
                </a:tc>
                <a:tc>
                  <a:txBody>
                    <a:bodyPr/>
                    <a:lstStyle/>
                    <a:p>
                      <a:pPr algn="ctr" fontAlgn="b"/>
                      <a:r>
                        <a:rPr lang="en-US" sz="1600" b="1" u="none" strike="noStrike" dirty="0">
                          <a:effectLst/>
                        </a:rPr>
                        <a:t>Number of bouts</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0000"/>
                    </a:solidFill>
                  </a:tcPr>
                </a:tc>
                <a:extLst>
                  <a:ext uri="{0D108BD9-81ED-4DB2-BD59-A6C34878D82A}">
                    <a16:rowId xmlns:a16="http://schemas.microsoft.com/office/drawing/2014/main" val="3535036574"/>
                  </a:ext>
                </a:extLst>
              </a:tr>
              <a:tr h="280307">
                <a:tc>
                  <a:txBody>
                    <a:bodyPr/>
                    <a:lstStyle/>
                    <a:p>
                      <a:pPr algn="ctr" fontAlgn="b"/>
                      <a:r>
                        <a:rPr lang="en-US" sz="1600" b="1" u="none" strike="noStrike" dirty="0">
                          <a:effectLst/>
                        </a:rPr>
                        <a:t>2</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937</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11</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132</a:t>
                      </a:r>
                      <a:endParaRPr lang="en-US" sz="16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76529594"/>
                  </a:ext>
                </a:extLst>
              </a:tr>
              <a:tr h="280307">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867</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Default</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94</a:t>
                      </a:r>
                      <a:endParaRPr lang="en-US" sz="16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49791907"/>
                  </a:ext>
                </a:extLst>
              </a:tr>
              <a:tr h="280307">
                <a:tc>
                  <a:txBody>
                    <a:bodyPr/>
                    <a:lstStyle/>
                    <a:p>
                      <a:pPr algn="ctr" fontAlgn="b"/>
                      <a:r>
                        <a:rPr lang="en-US" sz="1600" b="1" u="none" strike="noStrike" dirty="0">
                          <a:effectLst/>
                        </a:rPr>
                        <a:t>3</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633</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12</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88</a:t>
                      </a:r>
                      <a:endParaRPr lang="en-US" sz="16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65559257"/>
                  </a:ext>
                </a:extLst>
              </a:tr>
              <a:tr h="280307">
                <a:tc>
                  <a:txBody>
                    <a:bodyPr/>
                    <a:lstStyle/>
                    <a:p>
                      <a:pPr algn="ctr" fontAlgn="b"/>
                      <a:r>
                        <a:rPr lang="en-US" sz="1600" b="1" u="none" strike="noStrike" dirty="0">
                          <a:effectLst/>
                        </a:rPr>
                        <a:t>Pin</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597</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13</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61</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8336819"/>
                  </a:ext>
                </a:extLst>
              </a:tr>
              <a:tr h="280307">
                <a:tc>
                  <a:txBody>
                    <a:bodyPr/>
                    <a:lstStyle/>
                    <a:p>
                      <a:pPr algn="ctr" fontAlgn="b"/>
                      <a:r>
                        <a:rPr lang="en-US" sz="1600" b="1" u="none" strike="noStrike" dirty="0">
                          <a:effectLst/>
                        </a:rPr>
                        <a:t>4</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531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56</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94037019"/>
                  </a:ext>
                </a:extLst>
              </a:tr>
              <a:tr h="280307">
                <a:tc>
                  <a:txBody>
                    <a:bodyPr/>
                    <a:lstStyle/>
                    <a:p>
                      <a:pPr algn="ctr" fontAlgn="b"/>
                      <a:r>
                        <a:rPr lang="en-US" sz="1600" b="1" u="none" strike="noStrike" dirty="0">
                          <a:effectLst/>
                        </a:rPr>
                        <a:t>5</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432</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16</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00B050"/>
                    </a:solidFill>
                  </a:tcPr>
                </a:tc>
                <a:tc>
                  <a:txBody>
                    <a:bodyPr/>
                    <a:lstStyle/>
                    <a:p>
                      <a:pPr algn="ctr" fontAlgn="b"/>
                      <a:r>
                        <a:rPr lang="en-US" sz="1600" b="1" u="none" strike="noStrike" dirty="0">
                          <a:effectLst/>
                        </a:rPr>
                        <a:t>50</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47496223"/>
                  </a:ext>
                </a:extLst>
              </a:tr>
              <a:tr h="280307">
                <a:tc>
                  <a:txBody>
                    <a:bodyPr/>
                    <a:lstStyle/>
                    <a:p>
                      <a:pPr algn="ctr" fontAlgn="b"/>
                      <a:r>
                        <a:rPr lang="en-US" sz="1600" b="1" u="none" strike="noStrike" dirty="0">
                          <a:effectLst/>
                        </a:rPr>
                        <a:t>6</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400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14</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34</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6939372"/>
                  </a:ext>
                </a:extLst>
              </a:tr>
              <a:tr h="280307">
                <a:tc>
                  <a:txBody>
                    <a:bodyPr/>
                    <a:lstStyle/>
                    <a:p>
                      <a:pPr algn="ctr" fontAlgn="b"/>
                      <a:r>
                        <a:rPr lang="en-US" sz="1600" b="1" u="none" strike="noStrike" dirty="0">
                          <a:effectLst/>
                        </a:rPr>
                        <a:t>8</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00B050"/>
                    </a:solidFill>
                  </a:tcPr>
                </a:tc>
                <a:tc>
                  <a:txBody>
                    <a:bodyPr/>
                    <a:lstStyle/>
                    <a:p>
                      <a:pPr algn="ctr" fontAlgn="b"/>
                      <a:r>
                        <a:rPr lang="en-US" sz="1600" b="1" u="none" strike="noStrike">
                          <a:effectLst/>
                        </a:rPr>
                        <a:t>343</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17</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18</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92603982"/>
                  </a:ext>
                </a:extLst>
              </a:tr>
              <a:tr h="280307">
                <a:tc>
                  <a:txBody>
                    <a:bodyPr/>
                    <a:lstStyle/>
                    <a:p>
                      <a:pPr algn="ctr" fontAlgn="b"/>
                      <a:r>
                        <a:rPr lang="en-US" sz="1600" b="1" u="none" strike="noStrike" dirty="0">
                          <a:effectLst/>
                        </a:rPr>
                        <a:t>9</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00B050"/>
                    </a:solidFill>
                  </a:tcPr>
                </a:tc>
                <a:tc>
                  <a:txBody>
                    <a:bodyPr/>
                    <a:lstStyle/>
                    <a:p>
                      <a:pPr algn="ctr" fontAlgn="b"/>
                      <a:r>
                        <a:rPr lang="en-US" sz="1600" b="1" u="none" strike="noStrike">
                          <a:effectLst/>
                        </a:rPr>
                        <a:t>235</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18</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12</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20817254"/>
                  </a:ext>
                </a:extLst>
              </a:tr>
              <a:tr h="280307">
                <a:tc>
                  <a:txBody>
                    <a:bodyPr/>
                    <a:lstStyle/>
                    <a:p>
                      <a:pPr algn="ctr" fontAlgn="b"/>
                      <a:r>
                        <a:rPr lang="en-US" sz="1600" b="1" u="none" strike="noStrike" dirty="0">
                          <a:effectLst/>
                        </a:rPr>
                        <a:t>7</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233</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19</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66324611"/>
                  </a:ext>
                </a:extLst>
              </a:tr>
              <a:tr h="280307">
                <a:tc>
                  <a:txBody>
                    <a:bodyPr/>
                    <a:lstStyle/>
                    <a:p>
                      <a:pPr algn="ctr" fontAlgn="b"/>
                      <a:r>
                        <a:rPr lang="en-US" sz="1600" b="1" u="none" strike="noStrike" dirty="0">
                          <a:effectLst/>
                        </a:rPr>
                        <a:t>15</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00B050"/>
                    </a:solidFill>
                  </a:tcPr>
                </a:tc>
                <a:tc>
                  <a:txBody>
                    <a:bodyPr/>
                    <a:lstStyle/>
                    <a:p>
                      <a:pPr algn="ctr" fontAlgn="b"/>
                      <a:r>
                        <a:rPr lang="en-US" sz="1600" b="1" u="none" strike="noStrike">
                          <a:effectLst/>
                        </a:rPr>
                        <a:t>154</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20</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04106219"/>
                  </a:ext>
                </a:extLst>
              </a:tr>
              <a:tr h="280307">
                <a:tc>
                  <a:txBody>
                    <a:bodyPr/>
                    <a:lstStyle/>
                    <a:p>
                      <a:pPr algn="ctr" fontAlgn="b"/>
                      <a:r>
                        <a:rPr lang="en-US" sz="1600" b="1" u="none" strike="noStrike" dirty="0">
                          <a:effectLst/>
                        </a:rPr>
                        <a:t>10</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a:effectLst/>
                        </a:rPr>
                        <a:t>149</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21</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97775600"/>
                  </a:ext>
                </a:extLst>
              </a:tr>
              <a:tr h="280307">
                <a:tc>
                  <a:txBody>
                    <a:bodyPr/>
                    <a:lstStyle/>
                    <a:p>
                      <a:pPr algn="l" fontAlgn="b"/>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Sum</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0000"/>
                    </a:solidFill>
                  </a:tcPr>
                </a:tc>
                <a:tc>
                  <a:txBody>
                    <a:bodyPr/>
                    <a:lstStyle/>
                    <a:p>
                      <a:pPr algn="ctr" fontAlgn="b"/>
                      <a:r>
                        <a:rPr lang="en-US" sz="1600" b="1" u="none" strike="noStrike" dirty="0">
                          <a:effectLst/>
                        </a:rPr>
                        <a:t>6057</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0000"/>
                    </a:solidFill>
                  </a:tcPr>
                </a:tc>
                <a:extLst>
                  <a:ext uri="{0D108BD9-81ED-4DB2-BD59-A6C34878D82A}">
                    <a16:rowId xmlns:a16="http://schemas.microsoft.com/office/drawing/2014/main" val="1175270451"/>
                  </a:ext>
                </a:extLst>
              </a:tr>
            </a:tbl>
          </a:graphicData>
        </a:graphic>
      </p:graphicFrame>
      <p:sp>
        <p:nvSpPr>
          <p:cNvPr id="5" name="TextBox 4">
            <a:extLst>
              <a:ext uri="{FF2B5EF4-FFF2-40B4-BE49-F238E27FC236}">
                <a16:creationId xmlns:a16="http://schemas.microsoft.com/office/drawing/2014/main" id="{190A8070-11CC-5691-4951-68AE9DA27FE2}"/>
              </a:ext>
            </a:extLst>
          </p:cNvPr>
          <p:cNvSpPr txBox="1"/>
          <p:nvPr/>
        </p:nvSpPr>
        <p:spPr>
          <a:xfrm>
            <a:off x="10693924" y="878198"/>
            <a:ext cx="1239442" cy="830997"/>
          </a:xfrm>
          <a:prstGeom prst="rect">
            <a:avLst/>
          </a:prstGeom>
          <a:noFill/>
        </p:spPr>
        <p:txBody>
          <a:bodyPr wrap="none" rtlCol="0">
            <a:spAutoFit/>
          </a:bodyPr>
          <a:lstStyle/>
          <a:p>
            <a:pPr algn="ctr"/>
            <a:r>
              <a:rPr lang="en-US" sz="2400" dirty="0"/>
              <a:t>Episode</a:t>
            </a:r>
          </a:p>
          <a:p>
            <a:pPr algn="ctr"/>
            <a:r>
              <a:rPr lang="en-US" sz="2400" dirty="0"/>
              <a:t>14-18</a:t>
            </a:r>
          </a:p>
        </p:txBody>
      </p:sp>
      <p:sp>
        <p:nvSpPr>
          <p:cNvPr id="3" name="TextBox 2">
            <a:extLst>
              <a:ext uri="{FF2B5EF4-FFF2-40B4-BE49-F238E27FC236}">
                <a16:creationId xmlns:a16="http://schemas.microsoft.com/office/drawing/2014/main" id="{E11D21FF-14F5-DF3C-2529-B2FBA72864AA}"/>
              </a:ext>
            </a:extLst>
          </p:cNvPr>
          <p:cNvSpPr txBox="1"/>
          <p:nvPr/>
        </p:nvSpPr>
        <p:spPr>
          <a:xfrm>
            <a:off x="324739" y="94005"/>
            <a:ext cx="10988906" cy="400110"/>
          </a:xfrm>
          <a:prstGeom prst="rect">
            <a:avLst/>
          </a:prstGeom>
          <a:noFill/>
        </p:spPr>
        <p:txBody>
          <a:bodyPr wrap="none" rtlCol="0">
            <a:spAutoFit/>
          </a:bodyPr>
          <a:lstStyle/>
          <a:p>
            <a:r>
              <a:rPr lang="en-US" sz="2000" dirty="0">
                <a:solidFill>
                  <a:srgbClr val="FFFF00"/>
                </a:solidFill>
              </a:rPr>
              <a:t>What are the rankings by margin of victory frequency from 1988-1992 &amp; 2017-2022 combined?</a:t>
            </a:r>
          </a:p>
        </p:txBody>
      </p:sp>
      <p:sp>
        <p:nvSpPr>
          <p:cNvPr id="6" name="TextBox 5">
            <a:extLst>
              <a:ext uri="{FF2B5EF4-FFF2-40B4-BE49-F238E27FC236}">
                <a16:creationId xmlns:a16="http://schemas.microsoft.com/office/drawing/2014/main" id="{409B5D2C-2FD7-F56E-97E9-6491BB10BAC9}"/>
              </a:ext>
            </a:extLst>
          </p:cNvPr>
          <p:cNvSpPr txBox="1"/>
          <p:nvPr/>
        </p:nvSpPr>
        <p:spPr>
          <a:xfrm>
            <a:off x="2298819" y="2179177"/>
            <a:ext cx="5649303" cy="369332"/>
          </a:xfrm>
          <a:prstGeom prst="rect">
            <a:avLst/>
          </a:prstGeom>
          <a:noFill/>
        </p:spPr>
        <p:txBody>
          <a:bodyPr wrap="none" rtlCol="0">
            <a:spAutoFit/>
          </a:bodyPr>
          <a:lstStyle/>
          <a:p>
            <a:r>
              <a:rPr lang="en-US" dirty="0"/>
              <a:t>Ranked point differential for 1988-1992 &amp; 2017-2022</a:t>
            </a:r>
          </a:p>
        </p:txBody>
      </p:sp>
    </p:spTree>
    <p:extLst>
      <p:ext uri="{BB962C8B-B14F-4D97-AF65-F5344CB8AC3E}">
        <p14:creationId xmlns:p14="http://schemas.microsoft.com/office/powerpoint/2010/main" val="1866479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2C1BB-4962-E766-BE79-B8713D5B46CC}"/>
              </a:ext>
            </a:extLst>
          </p:cNvPr>
          <p:cNvSpPr>
            <a:spLocks noGrp="1"/>
          </p:cNvSpPr>
          <p:nvPr>
            <p:ph type="title"/>
          </p:nvPr>
        </p:nvSpPr>
        <p:spPr/>
        <p:txBody>
          <a:bodyPr>
            <a:normAutofit fontScale="90000"/>
          </a:bodyPr>
          <a:lstStyle/>
          <a:p>
            <a:pPr algn="ctr"/>
            <a:r>
              <a:rPr lang="en-US" dirty="0"/>
              <a:t>This bar graph shows the rankings of margin of victory.  8, 9, 15, &amp; 16 jump out of order due to increased team points.</a:t>
            </a:r>
          </a:p>
        </p:txBody>
      </p:sp>
      <p:graphicFrame>
        <p:nvGraphicFramePr>
          <p:cNvPr id="4" name="Content Placeholder 3" descr="Chart type: Clustered Column. 'Field2' by 'Field1'&#10;&#10;Description automatically generated">
            <a:extLst>
              <a:ext uri="{FF2B5EF4-FFF2-40B4-BE49-F238E27FC236}">
                <a16:creationId xmlns:a16="http://schemas.microsoft.com/office/drawing/2014/main" id="{76D2E702-3609-F218-9E68-D850DA518715}"/>
              </a:ext>
            </a:extLst>
          </p:cNvPr>
          <p:cNvGraphicFramePr>
            <a:graphicFrameLocks noGrp="1"/>
          </p:cNvGraphicFramePr>
          <p:nvPr>
            <p:ph idx="1"/>
          </p:nvPr>
        </p:nvGraphicFramePr>
        <p:xfrm>
          <a:off x="681038" y="2336800"/>
          <a:ext cx="9613900" cy="35988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444F5FF6-99DC-27EA-6173-9B0DAA9DC3CF}"/>
              </a:ext>
            </a:extLst>
          </p:cNvPr>
          <p:cNvSpPr txBox="1"/>
          <p:nvPr/>
        </p:nvSpPr>
        <p:spPr>
          <a:xfrm>
            <a:off x="10739356" y="878198"/>
            <a:ext cx="1239442" cy="830997"/>
          </a:xfrm>
          <a:prstGeom prst="rect">
            <a:avLst/>
          </a:prstGeom>
          <a:noFill/>
        </p:spPr>
        <p:txBody>
          <a:bodyPr wrap="none" rtlCol="0">
            <a:spAutoFit/>
          </a:bodyPr>
          <a:lstStyle/>
          <a:p>
            <a:pPr algn="ctr"/>
            <a:r>
              <a:rPr lang="en-US" sz="2400" dirty="0"/>
              <a:t>Episode</a:t>
            </a:r>
          </a:p>
          <a:p>
            <a:pPr algn="ctr"/>
            <a:r>
              <a:rPr lang="en-US" sz="2400" dirty="0"/>
              <a:t>14-19</a:t>
            </a:r>
          </a:p>
        </p:txBody>
      </p:sp>
      <p:sp>
        <p:nvSpPr>
          <p:cNvPr id="3" name="TextBox 2">
            <a:extLst>
              <a:ext uri="{FF2B5EF4-FFF2-40B4-BE49-F238E27FC236}">
                <a16:creationId xmlns:a16="http://schemas.microsoft.com/office/drawing/2014/main" id="{66E25A06-C184-CB88-AC40-BE05CC108C64}"/>
              </a:ext>
            </a:extLst>
          </p:cNvPr>
          <p:cNvSpPr txBox="1"/>
          <p:nvPr/>
        </p:nvSpPr>
        <p:spPr>
          <a:xfrm>
            <a:off x="188007" y="101801"/>
            <a:ext cx="11380038" cy="400110"/>
          </a:xfrm>
          <a:prstGeom prst="rect">
            <a:avLst/>
          </a:prstGeom>
          <a:noFill/>
        </p:spPr>
        <p:txBody>
          <a:bodyPr wrap="none" rtlCol="0">
            <a:spAutoFit/>
          </a:bodyPr>
          <a:lstStyle/>
          <a:p>
            <a:r>
              <a:rPr lang="en-US" sz="2000" dirty="0">
                <a:solidFill>
                  <a:srgbClr val="FFFF00"/>
                </a:solidFill>
              </a:rPr>
              <a:t>It would help us to see a bar graph with the margin of victory ranked for 1988-1992 &amp; 2017-2022.</a:t>
            </a:r>
          </a:p>
        </p:txBody>
      </p:sp>
    </p:spTree>
    <p:extLst>
      <p:ext uri="{BB962C8B-B14F-4D97-AF65-F5344CB8AC3E}">
        <p14:creationId xmlns:p14="http://schemas.microsoft.com/office/powerpoint/2010/main" val="1313703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5A6F-9DBC-7524-8CE6-859677537FD4}"/>
              </a:ext>
            </a:extLst>
          </p:cNvPr>
          <p:cNvSpPr>
            <a:spLocks noGrp="1"/>
          </p:cNvSpPr>
          <p:nvPr>
            <p:ph type="title"/>
          </p:nvPr>
        </p:nvSpPr>
        <p:spPr/>
        <p:txBody>
          <a:bodyPr>
            <a:noAutofit/>
          </a:bodyPr>
          <a:lstStyle/>
          <a:p>
            <a:pPr algn="ctr"/>
            <a:r>
              <a:rPr lang="en-US" sz="2800" dirty="0"/>
              <a:t>8- &amp; 15-point victories jump ahead of other numbers.  Does this show signs that the wrestlers kept working after virtually clinching a win to get extra team points.</a:t>
            </a:r>
          </a:p>
        </p:txBody>
      </p:sp>
      <p:sp>
        <p:nvSpPr>
          <p:cNvPr id="3" name="Content Placeholder 2">
            <a:extLst>
              <a:ext uri="{FF2B5EF4-FFF2-40B4-BE49-F238E27FC236}">
                <a16:creationId xmlns:a16="http://schemas.microsoft.com/office/drawing/2014/main" id="{1701D3CA-8F7E-C4E3-ABC2-BBEAEF660ED1}"/>
              </a:ext>
            </a:extLst>
          </p:cNvPr>
          <p:cNvSpPr>
            <a:spLocks noGrp="1"/>
          </p:cNvSpPr>
          <p:nvPr>
            <p:ph idx="1"/>
          </p:nvPr>
        </p:nvSpPr>
        <p:spPr>
          <a:xfrm>
            <a:off x="680321" y="2336873"/>
            <a:ext cx="9613861" cy="4175022"/>
          </a:xfrm>
        </p:spPr>
        <p:txBody>
          <a:bodyPr>
            <a:normAutofit fontScale="77500" lnSpcReduction="20000"/>
          </a:bodyPr>
          <a:lstStyle/>
          <a:p>
            <a:r>
              <a:rPr lang="en-US" dirty="0">
                <a:solidFill>
                  <a:srgbClr val="FFFF00"/>
                </a:solidFill>
              </a:rPr>
              <a:t>MOV – Every Point Just Means More!</a:t>
            </a:r>
          </a:p>
          <a:p>
            <a:r>
              <a:rPr lang="en-US" dirty="0"/>
              <a:t>If this is indeed the case, does this not then mean that if additional team points are always on the line that their will be more action at the end of matches that have already been decided?</a:t>
            </a:r>
          </a:p>
          <a:p>
            <a:r>
              <a:rPr lang="en-US" dirty="0"/>
              <a:t>This would translate to more action and more scoring all through the 7-minute match.</a:t>
            </a:r>
          </a:p>
          <a:p>
            <a:r>
              <a:rPr lang="en-US" dirty="0"/>
              <a:t>No more “kneeling on the football.”</a:t>
            </a:r>
          </a:p>
          <a:p>
            <a:r>
              <a:rPr lang="en-US" dirty="0"/>
              <a:t>8-point victories jump 7.  15-point victories jump 14,13,12,11, &amp; 10-point victories.</a:t>
            </a:r>
          </a:p>
          <a:p>
            <a:r>
              <a:rPr lang="en-US" dirty="0"/>
              <a:t>9 &amp; 16 – point victories also jump ahead of lower point victories.</a:t>
            </a:r>
          </a:p>
          <a:p>
            <a:r>
              <a:rPr lang="en-US" dirty="0"/>
              <a:t>Since a TD is worth 2 points, we see the same for 9 &amp; 16-point margin victories.  They jump 7 &amp; 14 respectively in the ranked order.</a:t>
            </a:r>
          </a:p>
          <a:p>
            <a:r>
              <a:rPr lang="en-US" dirty="0"/>
              <a:t>This is potentially a good sign for margin of victory scoring.</a:t>
            </a:r>
          </a:p>
          <a:p>
            <a:r>
              <a:rPr lang="en-US" dirty="0"/>
              <a:t>This is another reason that margin of victory scoring could help change the 15% decrease in scoring we learned about in Episode 11 in July from the 1988-1992 &amp; 2017-2022 NCAA Men’s D1 Championships.</a:t>
            </a:r>
          </a:p>
        </p:txBody>
      </p:sp>
      <p:sp>
        <p:nvSpPr>
          <p:cNvPr id="4" name="TextBox 3">
            <a:extLst>
              <a:ext uri="{FF2B5EF4-FFF2-40B4-BE49-F238E27FC236}">
                <a16:creationId xmlns:a16="http://schemas.microsoft.com/office/drawing/2014/main" id="{1C476C9A-4B96-B3D6-9D7B-465426DF6795}"/>
              </a:ext>
            </a:extLst>
          </p:cNvPr>
          <p:cNvSpPr txBox="1"/>
          <p:nvPr/>
        </p:nvSpPr>
        <p:spPr>
          <a:xfrm>
            <a:off x="0" y="101765"/>
            <a:ext cx="11678197" cy="400110"/>
          </a:xfrm>
          <a:prstGeom prst="rect">
            <a:avLst/>
          </a:prstGeom>
          <a:noFill/>
        </p:spPr>
        <p:txBody>
          <a:bodyPr wrap="none" rtlCol="0">
            <a:spAutoFit/>
          </a:bodyPr>
          <a:lstStyle/>
          <a:p>
            <a:r>
              <a:rPr lang="en-US" sz="2000" dirty="0">
                <a:solidFill>
                  <a:srgbClr val="FFFF00"/>
                </a:solidFill>
              </a:rPr>
              <a:t>Why are 8- &amp; 15-point victories not in same numeric order when the margin of victories are ranked?</a:t>
            </a:r>
          </a:p>
        </p:txBody>
      </p:sp>
      <p:sp>
        <p:nvSpPr>
          <p:cNvPr id="5" name="TextBox 4">
            <a:extLst>
              <a:ext uri="{FF2B5EF4-FFF2-40B4-BE49-F238E27FC236}">
                <a16:creationId xmlns:a16="http://schemas.microsoft.com/office/drawing/2014/main" id="{FD0F744C-E958-B1E5-A148-FB1301CE722D}"/>
              </a:ext>
            </a:extLst>
          </p:cNvPr>
          <p:cNvSpPr txBox="1"/>
          <p:nvPr/>
        </p:nvSpPr>
        <p:spPr>
          <a:xfrm>
            <a:off x="10756448" y="939754"/>
            <a:ext cx="1239442" cy="830997"/>
          </a:xfrm>
          <a:prstGeom prst="rect">
            <a:avLst/>
          </a:prstGeom>
          <a:noFill/>
        </p:spPr>
        <p:txBody>
          <a:bodyPr wrap="none" rtlCol="0">
            <a:spAutoFit/>
          </a:bodyPr>
          <a:lstStyle/>
          <a:p>
            <a:pPr algn="ctr"/>
            <a:r>
              <a:rPr lang="en-US" sz="2400" dirty="0"/>
              <a:t>Episode</a:t>
            </a:r>
          </a:p>
          <a:p>
            <a:pPr algn="ctr"/>
            <a:r>
              <a:rPr lang="en-US" sz="2400" dirty="0"/>
              <a:t>14-20</a:t>
            </a:r>
          </a:p>
        </p:txBody>
      </p:sp>
    </p:spTree>
    <p:extLst>
      <p:ext uri="{BB962C8B-B14F-4D97-AF65-F5344CB8AC3E}">
        <p14:creationId xmlns:p14="http://schemas.microsoft.com/office/powerpoint/2010/main" val="763182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501C-BB2F-94D5-61BD-156D4ED0897E}"/>
              </a:ext>
            </a:extLst>
          </p:cNvPr>
          <p:cNvSpPr>
            <a:spLocks noGrp="1"/>
          </p:cNvSpPr>
          <p:nvPr>
            <p:ph type="title"/>
          </p:nvPr>
        </p:nvSpPr>
        <p:spPr/>
        <p:txBody>
          <a:bodyPr>
            <a:normAutofit fontScale="90000"/>
          </a:bodyPr>
          <a:lstStyle/>
          <a:p>
            <a:pPr algn="ctr"/>
            <a:r>
              <a:rPr lang="en-US" dirty="0"/>
              <a:t>In 2022, there are not many changes in the MOV system.  The results are basically the same, it is just easier for the fans to follow the team scoring.</a:t>
            </a:r>
          </a:p>
        </p:txBody>
      </p:sp>
      <p:graphicFrame>
        <p:nvGraphicFramePr>
          <p:cNvPr id="4" name="Content Placeholder 3">
            <a:extLst>
              <a:ext uri="{FF2B5EF4-FFF2-40B4-BE49-F238E27FC236}">
                <a16:creationId xmlns:a16="http://schemas.microsoft.com/office/drawing/2014/main" id="{60C50938-346F-C66B-ED53-6AD94B6DFBA4}"/>
              </a:ext>
            </a:extLst>
          </p:cNvPr>
          <p:cNvGraphicFramePr>
            <a:graphicFrameLocks noGrp="1"/>
          </p:cNvGraphicFramePr>
          <p:nvPr>
            <p:ph idx="1"/>
          </p:nvPr>
        </p:nvGraphicFramePr>
        <p:xfrm>
          <a:off x="418745" y="2106061"/>
          <a:ext cx="10776242" cy="4619479"/>
        </p:xfrm>
        <a:graphic>
          <a:graphicData uri="http://schemas.openxmlformats.org/drawingml/2006/table">
            <a:tbl>
              <a:tblPr>
                <a:tableStyleId>{5C22544A-7EE6-4342-B048-85BDC9FD1C3A}</a:tableStyleId>
              </a:tblPr>
              <a:tblGrid>
                <a:gridCol w="1149466">
                  <a:extLst>
                    <a:ext uri="{9D8B030D-6E8A-4147-A177-3AD203B41FA5}">
                      <a16:colId xmlns:a16="http://schemas.microsoft.com/office/drawing/2014/main" val="1934168400"/>
                    </a:ext>
                  </a:extLst>
                </a:gridCol>
                <a:gridCol w="1149466">
                  <a:extLst>
                    <a:ext uri="{9D8B030D-6E8A-4147-A177-3AD203B41FA5}">
                      <a16:colId xmlns:a16="http://schemas.microsoft.com/office/drawing/2014/main" val="2238976920"/>
                    </a:ext>
                  </a:extLst>
                </a:gridCol>
                <a:gridCol w="2418667">
                  <a:extLst>
                    <a:ext uri="{9D8B030D-6E8A-4147-A177-3AD203B41FA5}">
                      <a16:colId xmlns:a16="http://schemas.microsoft.com/office/drawing/2014/main" val="1065410470"/>
                    </a:ext>
                  </a:extLst>
                </a:gridCol>
                <a:gridCol w="1149466">
                  <a:extLst>
                    <a:ext uri="{9D8B030D-6E8A-4147-A177-3AD203B41FA5}">
                      <a16:colId xmlns:a16="http://schemas.microsoft.com/office/drawing/2014/main" val="365281861"/>
                    </a:ext>
                  </a:extLst>
                </a:gridCol>
                <a:gridCol w="1149466">
                  <a:extLst>
                    <a:ext uri="{9D8B030D-6E8A-4147-A177-3AD203B41FA5}">
                      <a16:colId xmlns:a16="http://schemas.microsoft.com/office/drawing/2014/main" val="3231114646"/>
                    </a:ext>
                  </a:extLst>
                </a:gridCol>
                <a:gridCol w="1409621">
                  <a:extLst>
                    <a:ext uri="{9D8B030D-6E8A-4147-A177-3AD203B41FA5}">
                      <a16:colId xmlns:a16="http://schemas.microsoft.com/office/drawing/2014/main" val="3988211623"/>
                    </a:ext>
                  </a:extLst>
                </a:gridCol>
                <a:gridCol w="675118">
                  <a:extLst>
                    <a:ext uri="{9D8B030D-6E8A-4147-A177-3AD203B41FA5}">
                      <a16:colId xmlns:a16="http://schemas.microsoft.com/office/drawing/2014/main" val="2484039924"/>
                    </a:ext>
                  </a:extLst>
                </a:gridCol>
                <a:gridCol w="1674972">
                  <a:extLst>
                    <a:ext uri="{9D8B030D-6E8A-4147-A177-3AD203B41FA5}">
                      <a16:colId xmlns:a16="http://schemas.microsoft.com/office/drawing/2014/main" val="3770749753"/>
                    </a:ext>
                  </a:extLst>
                </a:gridCol>
              </a:tblGrid>
              <a:tr h="163801">
                <a:tc>
                  <a:txBody>
                    <a:bodyPr/>
                    <a:lstStyle/>
                    <a:p>
                      <a:pPr algn="ctr" fontAlgn="b"/>
                      <a:r>
                        <a:rPr lang="en-US" sz="1000" b="1" u="none" strike="noStrike" dirty="0">
                          <a:effectLst/>
                        </a:rPr>
                        <a:t>CS Place</a:t>
                      </a:r>
                      <a:endParaRPr lang="en-US" sz="1000" b="1" i="0" u="none" strike="noStrike" dirty="0">
                        <a:solidFill>
                          <a:srgbClr val="000000"/>
                        </a:solidFill>
                        <a:effectLst/>
                        <a:latin typeface="Calibri" panose="020F0502020204030204" pitchFamily="34" charset="0"/>
                      </a:endParaRPr>
                    </a:p>
                  </a:txBody>
                  <a:tcPr marL="6427" marR="6427" marT="6427" marB="0" anchor="b">
                    <a:solidFill>
                      <a:srgbClr val="FFC000"/>
                    </a:solidFill>
                  </a:tcPr>
                </a:tc>
                <a:tc>
                  <a:txBody>
                    <a:bodyPr/>
                    <a:lstStyle/>
                    <a:p>
                      <a:pPr algn="ctr" fontAlgn="b"/>
                      <a:r>
                        <a:rPr lang="en-US" sz="1000" b="1" u="none" strike="noStrike" dirty="0">
                          <a:effectLst/>
                        </a:rPr>
                        <a:t>MOV Place</a:t>
                      </a:r>
                      <a:endParaRPr lang="en-US" sz="1000" b="1" i="0" u="none" strike="noStrike" dirty="0">
                        <a:solidFill>
                          <a:srgbClr val="000000"/>
                        </a:solidFill>
                        <a:effectLst/>
                        <a:latin typeface="Calibri" panose="020F0502020204030204" pitchFamily="34" charset="0"/>
                      </a:endParaRPr>
                    </a:p>
                  </a:txBody>
                  <a:tcPr marL="6427" marR="6427" marT="6427" marB="0" anchor="b">
                    <a:solidFill>
                      <a:srgbClr val="FFC000"/>
                    </a:solidFill>
                  </a:tcPr>
                </a:tc>
                <a:tc>
                  <a:txBody>
                    <a:bodyPr/>
                    <a:lstStyle/>
                    <a:p>
                      <a:pPr algn="ctr" fontAlgn="b"/>
                      <a:r>
                        <a:rPr lang="en-US" sz="1000" b="1" u="none" strike="noStrike" dirty="0">
                          <a:effectLst/>
                        </a:rPr>
                        <a:t>2022 School</a:t>
                      </a:r>
                      <a:endParaRPr lang="en-US" sz="1000" b="1" i="0" u="none" strike="noStrike" dirty="0">
                        <a:solidFill>
                          <a:srgbClr val="000000"/>
                        </a:solidFill>
                        <a:effectLst/>
                        <a:latin typeface="Calibri" panose="020F0502020204030204" pitchFamily="34" charset="0"/>
                      </a:endParaRPr>
                    </a:p>
                  </a:txBody>
                  <a:tcPr marL="6427" marR="6427" marT="6427" marB="0" anchor="b">
                    <a:solidFill>
                      <a:srgbClr val="FFC000"/>
                    </a:solidFill>
                  </a:tcPr>
                </a:tc>
                <a:tc>
                  <a:txBody>
                    <a:bodyPr/>
                    <a:lstStyle/>
                    <a:p>
                      <a:pPr algn="ctr" fontAlgn="b"/>
                      <a:r>
                        <a:rPr lang="en-US" sz="1000" b="1" u="none" strike="noStrike" dirty="0">
                          <a:effectLst/>
                        </a:rPr>
                        <a:t>MOV Team Points </a:t>
                      </a:r>
                      <a:endParaRPr lang="en-US" sz="1000" b="1" i="0" u="none" strike="noStrike" dirty="0">
                        <a:solidFill>
                          <a:srgbClr val="000000"/>
                        </a:solidFill>
                        <a:effectLst/>
                        <a:latin typeface="Calibri" panose="020F0502020204030204" pitchFamily="34" charset="0"/>
                      </a:endParaRPr>
                    </a:p>
                  </a:txBody>
                  <a:tcPr marL="6427" marR="6427" marT="6427" marB="0" anchor="b">
                    <a:solidFill>
                      <a:srgbClr val="FFC000"/>
                    </a:solidFill>
                  </a:tcPr>
                </a:tc>
                <a:tc>
                  <a:txBody>
                    <a:bodyPr/>
                    <a:lstStyle/>
                    <a:p>
                      <a:pPr algn="ctr" fontAlgn="b"/>
                      <a:r>
                        <a:rPr lang="en-US" sz="1000" b="1" i="0" u="none" strike="noStrike" dirty="0">
                          <a:solidFill>
                            <a:srgbClr val="000000"/>
                          </a:solidFill>
                          <a:effectLst/>
                          <a:latin typeface="+mj-lt"/>
                        </a:rPr>
                        <a:t>CS Team Points</a:t>
                      </a:r>
                    </a:p>
                  </a:txBody>
                  <a:tcPr marL="6427" marR="6427" marT="6427" marB="0" anchor="b">
                    <a:solidFill>
                      <a:srgbClr val="FFC000"/>
                    </a:solidFill>
                  </a:tcPr>
                </a:tc>
                <a:tc>
                  <a:txBody>
                    <a:bodyPr/>
                    <a:lstStyle/>
                    <a:p>
                      <a:pPr algn="ctr" fontAlgn="b"/>
                      <a:r>
                        <a:rPr lang="en-US" sz="1000" b="1" u="none" strike="noStrike" dirty="0">
                          <a:effectLst/>
                        </a:rPr>
                        <a:t>MOV/CS (5.5X avg)</a:t>
                      </a:r>
                      <a:endParaRPr lang="en-US" sz="1000" b="1" i="0" u="none" strike="noStrike" dirty="0">
                        <a:solidFill>
                          <a:srgbClr val="000000"/>
                        </a:solidFill>
                        <a:effectLst/>
                        <a:latin typeface="Calibri" panose="020F0502020204030204" pitchFamily="34" charset="0"/>
                      </a:endParaRPr>
                    </a:p>
                  </a:txBody>
                  <a:tcPr marL="6427" marR="6427" marT="6427" marB="0" anchor="b">
                    <a:solidFill>
                      <a:srgbClr val="FFC000"/>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rgbClr val="FFC000"/>
                    </a:solidFill>
                  </a:tcPr>
                </a:tc>
                <a:tc>
                  <a:txBody>
                    <a:bodyPr/>
                    <a:lstStyle/>
                    <a:p>
                      <a:pPr algn="ctr" fontAlgn="b"/>
                      <a:r>
                        <a:rPr lang="en-US" sz="1000" b="1" u="none" strike="noStrike" dirty="0">
                          <a:effectLst/>
                        </a:rPr>
                        <a:t>MOV&gt;CS Place Differential</a:t>
                      </a:r>
                      <a:endParaRPr lang="en-US" sz="1000" b="1" i="0" u="none" strike="noStrike" dirty="0">
                        <a:solidFill>
                          <a:srgbClr val="000000"/>
                        </a:solidFill>
                        <a:effectLst/>
                        <a:latin typeface="Calibri" panose="020F0502020204030204" pitchFamily="34" charset="0"/>
                      </a:endParaRPr>
                    </a:p>
                  </a:txBody>
                  <a:tcPr marL="6427" marR="6427" marT="6427" marB="0" anchor="b">
                    <a:solidFill>
                      <a:srgbClr val="FFC000"/>
                    </a:solidFill>
                  </a:tcPr>
                </a:tc>
                <a:extLst>
                  <a:ext uri="{0D108BD9-81ED-4DB2-BD59-A6C34878D82A}">
                    <a16:rowId xmlns:a16="http://schemas.microsoft.com/office/drawing/2014/main" val="323174783"/>
                  </a:ext>
                </a:extLst>
              </a:tr>
              <a:tr h="163801">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1328746890"/>
                  </a:ext>
                </a:extLst>
              </a:tr>
              <a:tr h="163801">
                <a:tc>
                  <a:txBody>
                    <a:bodyPr/>
                    <a:lstStyle/>
                    <a:p>
                      <a:pPr algn="ctr" fontAlgn="b"/>
                      <a:r>
                        <a:rPr lang="en-US" sz="1000" b="1" u="none" strike="noStrike">
                          <a:effectLst/>
                        </a:rPr>
                        <a:t>1</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1</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Penn State</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710</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131.5</a:t>
                      </a:r>
                    </a:p>
                  </a:txBody>
                  <a:tcPr marL="6427" marR="6427" marT="6427" marB="0" anchor="b"/>
                </a:tc>
                <a:tc>
                  <a:txBody>
                    <a:bodyPr/>
                    <a:lstStyle/>
                    <a:p>
                      <a:pPr algn="ctr" fontAlgn="b"/>
                      <a:r>
                        <a:rPr lang="en-US" sz="1000" b="1" u="none" strike="noStrike">
                          <a:effectLst/>
                        </a:rPr>
                        <a:t>5.40</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0</a:t>
                      </a:r>
                      <a:endParaRPr lang="en-US" sz="1000" b="1" i="0" u="none" strike="noStrike">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3443232177"/>
                  </a:ext>
                </a:extLst>
              </a:tr>
              <a:tr h="163801">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Michigan</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513</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95.0</a:t>
                      </a:r>
                    </a:p>
                  </a:txBody>
                  <a:tcPr marL="6427" marR="6427" marT="6427" marB="0" anchor="b">
                    <a:solidFill>
                      <a:schemeClr val="tx1">
                        <a:lumMod val="85000"/>
                      </a:schemeClr>
                    </a:solidFill>
                  </a:tcPr>
                </a:tc>
                <a:tc>
                  <a:txBody>
                    <a:bodyPr/>
                    <a:lstStyle/>
                    <a:p>
                      <a:pPr algn="ctr" fontAlgn="b"/>
                      <a:r>
                        <a:rPr lang="en-US" sz="1000" b="1" u="none" strike="noStrike" dirty="0">
                          <a:effectLst/>
                        </a:rPr>
                        <a:t>5.40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2665854807"/>
                  </a:ext>
                </a:extLst>
              </a:tr>
              <a:tr h="163801">
                <a:tc>
                  <a:txBody>
                    <a:bodyPr/>
                    <a:lstStyle/>
                    <a:p>
                      <a:pPr algn="ctr" fontAlgn="b"/>
                      <a:r>
                        <a:rPr lang="en-US" sz="1000" b="1" u="none" strike="noStrike">
                          <a:effectLst/>
                        </a:rPr>
                        <a:t>3</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3</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Iowa</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430</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74.0</a:t>
                      </a:r>
                    </a:p>
                  </a:txBody>
                  <a:tcPr marL="6427" marR="6427" marT="6427" marB="0" anchor="b"/>
                </a:tc>
                <a:tc>
                  <a:txBody>
                    <a:bodyPr/>
                    <a:lstStyle/>
                    <a:p>
                      <a:pPr algn="ctr" fontAlgn="b"/>
                      <a:r>
                        <a:rPr lang="en-US" sz="1000" b="1" u="none" strike="noStrike">
                          <a:effectLst/>
                        </a:rPr>
                        <a:t>5.81</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0</a:t>
                      </a:r>
                      <a:endParaRPr lang="en-US" sz="1000" b="1" i="0" u="none" strike="noStrike">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3349716938"/>
                  </a:ext>
                </a:extLst>
              </a:tr>
              <a:tr h="163801">
                <a:tc>
                  <a:txBody>
                    <a:bodyPr/>
                    <a:lstStyle/>
                    <a:p>
                      <a:pPr algn="ctr" fontAlgn="b"/>
                      <a:r>
                        <a:rPr lang="en-US" sz="1000" b="1" u="none" strike="noStrike" dirty="0">
                          <a:effectLst/>
                        </a:rPr>
                        <a:t>4</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4</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Arizona State</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348</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66.5</a:t>
                      </a:r>
                    </a:p>
                  </a:txBody>
                  <a:tcPr marL="6427" marR="6427" marT="6427" marB="0" anchor="b">
                    <a:solidFill>
                      <a:schemeClr val="tx1">
                        <a:lumMod val="85000"/>
                      </a:schemeClr>
                    </a:solidFill>
                  </a:tcPr>
                </a:tc>
                <a:tc>
                  <a:txBody>
                    <a:bodyPr/>
                    <a:lstStyle/>
                    <a:p>
                      <a:pPr algn="ctr" fontAlgn="b"/>
                      <a:r>
                        <a:rPr lang="en-US" sz="1000" b="1" u="none" strike="noStrike" dirty="0">
                          <a:effectLst/>
                        </a:rPr>
                        <a:t>5.23</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465241436"/>
                  </a:ext>
                </a:extLst>
              </a:tr>
              <a:tr h="163801">
                <a:tc>
                  <a:txBody>
                    <a:bodyPr/>
                    <a:lstStyle/>
                    <a:p>
                      <a:pPr algn="ctr" fontAlgn="b"/>
                      <a:r>
                        <a:rPr lang="en-US" sz="1000" b="1" u="none" strike="noStrike" dirty="0">
                          <a:effectLst/>
                        </a:rPr>
                        <a:t>5</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7</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Nebraska</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296</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59.5</a:t>
                      </a:r>
                    </a:p>
                  </a:txBody>
                  <a:tcPr marL="6427" marR="6427" marT="6427" marB="0" anchor="b"/>
                </a:tc>
                <a:tc>
                  <a:txBody>
                    <a:bodyPr/>
                    <a:lstStyle/>
                    <a:p>
                      <a:pPr algn="ctr" fontAlgn="b"/>
                      <a:r>
                        <a:rPr lang="en-US" sz="1000" b="1" u="none" strike="noStrike">
                          <a:effectLst/>
                        </a:rPr>
                        <a:t>4.97</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a:t>
                      </a:r>
                      <a:endParaRPr lang="en-US" sz="1000" b="1" i="0" u="none" strike="noStrike">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2610821356"/>
                  </a:ext>
                </a:extLst>
              </a:tr>
              <a:tr h="163801">
                <a:tc>
                  <a:txBody>
                    <a:bodyPr/>
                    <a:lstStyle/>
                    <a:p>
                      <a:pPr algn="ctr" fontAlgn="b"/>
                      <a:r>
                        <a:rPr lang="en-US" sz="1000" b="1" u="none" strike="noStrike" dirty="0">
                          <a:effectLst/>
                        </a:rPr>
                        <a:t>6</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6</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Northwestern</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301</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57.5</a:t>
                      </a:r>
                    </a:p>
                  </a:txBody>
                  <a:tcPr marL="6427" marR="6427" marT="6427" marB="0" anchor="b">
                    <a:solidFill>
                      <a:schemeClr val="tx1">
                        <a:lumMod val="85000"/>
                      </a:schemeClr>
                    </a:solidFill>
                  </a:tcPr>
                </a:tc>
                <a:tc>
                  <a:txBody>
                    <a:bodyPr/>
                    <a:lstStyle/>
                    <a:p>
                      <a:pPr algn="ctr" fontAlgn="b"/>
                      <a:r>
                        <a:rPr lang="en-US" sz="1000" b="1" u="none" strike="noStrike" dirty="0">
                          <a:effectLst/>
                        </a:rPr>
                        <a:t>5.23</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2042024081"/>
                  </a:ext>
                </a:extLst>
              </a:tr>
              <a:tr h="163801">
                <a:tc>
                  <a:txBody>
                    <a:bodyPr/>
                    <a:lstStyle/>
                    <a:p>
                      <a:pPr algn="ctr" fontAlgn="b"/>
                      <a:r>
                        <a:rPr lang="en-US" sz="1000" b="1" u="none" strike="noStrike" dirty="0">
                          <a:effectLst/>
                        </a:rPr>
                        <a:t>7</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5</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Cornell</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315</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54.5</a:t>
                      </a:r>
                    </a:p>
                  </a:txBody>
                  <a:tcPr marL="6427" marR="6427" marT="6427" marB="0" anchor="b"/>
                </a:tc>
                <a:tc>
                  <a:txBody>
                    <a:bodyPr/>
                    <a:lstStyle/>
                    <a:p>
                      <a:pPr algn="ctr" fontAlgn="b"/>
                      <a:r>
                        <a:rPr lang="en-US" sz="1000" b="1" u="none" strike="noStrike" dirty="0">
                          <a:effectLst/>
                        </a:rPr>
                        <a:t>5.78</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2610965595"/>
                  </a:ext>
                </a:extLst>
              </a:tr>
              <a:tr h="163801">
                <a:tc>
                  <a:txBody>
                    <a:bodyPr/>
                    <a:lstStyle/>
                    <a:p>
                      <a:pPr algn="ctr" fontAlgn="b"/>
                      <a:r>
                        <a:rPr lang="en-US" sz="1000" b="1" u="none" strike="noStrike" dirty="0">
                          <a:effectLst/>
                        </a:rPr>
                        <a:t>8</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VA Tech</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279</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52.5</a:t>
                      </a:r>
                    </a:p>
                  </a:txBody>
                  <a:tcPr marL="6427" marR="6427" marT="6427" marB="0" anchor="b">
                    <a:solidFill>
                      <a:schemeClr val="tx1">
                        <a:lumMod val="85000"/>
                      </a:schemeClr>
                    </a:solidFill>
                  </a:tcPr>
                </a:tc>
                <a:tc>
                  <a:txBody>
                    <a:bodyPr/>
                    <a:lstStyle/>
                    <a:p>
                      <a:pPr algn="ctr" fontAlgn="b"/>
                      <a:r>
                        <a:rPr lang="en-US" sz="1000" b="1" u="none" strike="noStrike" dirty="0">
                          <a:effectLst/>
                        </a:rPr>
                        <a:t>5.31</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2805796849"/>
                  </a:ext>
                </a:extLst>
              </a:tr>
              <a:tr h="163801">
                <a:tc>
                  <a:txBody>
                    <a:bodyPr/>
                    <a:lstStyle/>
                    <a:p>
                      <a:pPr algn="ctr" fontAlgn="b"/>
                      <a:r>
                        <a:rPr lang="en-US" sz="1000" b="1" u="none" strike="noStrike">
                          <a:effectLst/>
                        </a:rPr>
                        <a:t>9</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9</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Mizzou</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280</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49.5</a:t>
                      </a:r>
                    </a:p>
                  </a:txBody>
                  <a:tcPr marL="6427" marR="6427" marT="6427" marB="0" anchor="b"/>
                </a:tc>
                <a:tc>
                  <a:txBody>
                    <a:bodyPr/>
                    <a:lstStyle/>
                    <a:p>
                      <a:pPr algn="ctr" fontAlgn="b"/>
                      <a:r>
                        <a:rPr lang="en-US" sz="1000" b="1" u="none" strike="noStrike" dirty="0">
                          <a:effectLst/>
                        </a:rPr>
                        <a:t>5.66</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0</a:t>
                      </a:r>
                      <a:endParaRPr lang="en-US" sz="1000" b="1" i="0" u="none" strike="noStrike">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3143196572"/>
                  </a:ext>
                </a:extLst>
              </a:tr>
              <a:tr h="163801">
                <a:tc>
                  <a:txBody>
                    <a:bodyPr/>
                    <a:lstStyle/>
                    <a:p>
                      <a:pPr algn="ctr" fontAlgn="b"/>
                      <a:r>
                        <a:rPr lang="en-US" sz="1000" b="1" u="none" strike="noStrike" dirty="0">
                          <a:effectLst/>
                        </a:rPr>
                        <a:t>10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NC State</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279</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49.0</a:t>
                      </a:r>
                    </a:p>
                  </a:txBody>
                  <a:tcPr marL="6427" marR="6427" marT="6427" marB="0" anchor="b">
                    <a:solidFill>
                      <a:schemeClr val="tx1">
                        <a:lumMod val="85000"/>
                      </a:schemeClr>
                    </a:solidFill>
                  </a:tcPr>
                </a:tc>
                <a:tc>
                  <a:txBody>
                    <a:bodyPr/>
                    <a:lstStyle/>
                    <a:p>
                      <a:pPr algn="ctr" fontAlgn="b"/>
                      <a:r>
                        <a:rPr lang="en-US" sz="1000" b="1" u="none" strike="noStrike" dirty="0">
                          <a:effectLst/>
                        </a:rPr>
                        <a:t>5.69</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3058301038"/>
                  </a:ext>
                </a:extLst>
              </a:tr>
              <a:tr h="163801">
                <a:tc>
                  <a:txBody>
                    <a:bodyPr/>
                    <a:lstStyle/>
                    <a:p>
                      <a:pPr algn="ctr" fontAlgn="b"/>
                      <a:r>
                        <a:rPr lang="en-US" sz="1000" b="1" u="none" strike="noStrike">
                          <a:effectLst/>
                        </a:rPr>
                        <a:t>11</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8</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Minnesota</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289</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48.5</a:t>
                      </a:r>
                    </a:p>
                  </a:txBody>
                  <a:tcPr marL="6427" marR="6427" marT="6427" marB="0" anchor="b"/>
                </a:tc>
                <a:tc>
                  <a:txBody>
                    <a:bodyPr/>
                    <a:lstStyle/>
                    <a:p>
                      <a:pPr algn="ctr" fontAlgn="b"/>
                      <a:r>
                        <a:rPr lang="en-US" sz="1000" b="1" u="none" strike="noStrike" dirty="0">
                          <a:effectLst/>
                        </a:rPr>
                        <a:t>5.96</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10632412"/>
                  </a:ext>
                </a:extLst>
              </a:tr>
              <a:tr h="163801">
                <a:tc>
                  <a:txBody>
                    <a:bodyPr/>
                    <a:lstStyle/>
                    <a:p>
                      <a:pPr algn="ctr" fontAlgn="b"/>
                      <a:r>
                        <a:rPr lang="en-US" sz="1000" b="1" u="none" strike="noStrike" dirty="0">
                          <a:effectLst/>
                        </a:rPr>
                        <a:t>12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13</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Oregon State</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237</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44.5</a:t>
                      </a:r>
                    </a:p>
                  </a:txBody>
                  <a:tcPr marL="6427" marR="6427" marT="6427" marB="0" anchor="b">
                    <a:solidFill>
                      <a:schemeClr val="tx1">
                        <a:lumMod val="85000"/>
                      </a:schemeClr>
                    </a:solidFill>
                  </a:tcPr>
                </a:tc>
                <a:tc>
                  <a:txBody>
                    <a:bodyPr/>
                    <a:lstStyle/>
                    <a:p>
                      <a:pPr algn="ctr" fontAlgn="b"/>
                      <a:r>
                        <a:rPr lang="en-US" sz="1000" b="1" u="none" strike="noStrike" dirty="0">
                          <a:effectLst/>
                        </a:rPr>
                        <a:t>5.33</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3701396550"/>
                  </a:ext>
                </a:extLst>
              </a:tr>
              <a:tr h="163801">
                <a:tc>
                  <a:txBody>
                    <a:bodyPr/>
                    <a:lstStyle/>
                    <a:p>
                      <a:pPr algn="ctr" fontAlgn="b"/>
                      <a:r>
                        <a:rPr lang="en-US" sz="1000" b="1" u="none" strike="noStrike">
                          <a:effectLst/>
                        </a:rPr>
                        <a:t>13</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14</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The Ohio State</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228</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44.0</a:t>
                      </a:r>
                    </a:p>
                  </a:txBody>
                  <a:tcPr marL="6427" marR="6427" marT="6427" marB="0" anchor="b"/>
                </a:tc>
                <a:tc>
                  <a:txBody>
                    <a:bodyPr/>
                    <a:lstStyle/>
                    <a:p>
                      <a:pPr algn="ctr" fontAlgn="b"/>
                      <a:r>
                        <a:rPr lang="en-US" sz="1000" b="1" u="none" strike="noStrike">
                          <a:effectLst/>
                        </a:rPr>
                        <a:t>5.18</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2782542208"/>
                  </a:ext>
                </a:extLst>
              </a:tr>
              <a:tr h="163801">
                <a:tc>
                  <a:txBody>
                    <a:bodyPr/>
                    <a:lstStyle/>
                    <a:p>
                      <a:pPr algn="ctr" fontAlgn="b"/>
                      <a:r>
                        <a:rPr lang="en-US" sz="1000" b="1" u="none" strike="noStrike" dirty="0">
                          <a:effectLst/>
                        </a:rPr>
                        <a:t>14</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15</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Oklahoma State</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222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38.5</a:t>
                      </a:r>
                    </a:p>
                  </a:txBody>
                  <a:tcPr marL="6427" marR="6427" marT="6427" marB="0" anchor="b">
                    <a:solidFill>
                      <a:schemeClr val="tx1">
                        <a:lumMod val="85000"/>
                      </a:schemeClr>
                    </a:solidFill>
                  </a:tcPr>
                </a:tc>
                <a:tc>
                  <a:txBody>
                    <a:bodyPr/>
                    <a:lstStyle/>
                    <a:p>
                      <a:pPr algn="ctr" fontAlgn="b"/>
                      <a:r>
                        <a:rPr lang="en-US" sz="1000" b="1" u="none" strike="noStrike" dirty="0">
                          <a:effectLst/>
                        </a:rPr>
                        <a:t>5.77</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3835977947"/>
                  </a:ext>
                </a:extLst>
              </a:tr>
              <a:tr h="163801">
                <a:tc>
                  <a:txBody>
                    <a:bodyPr/>
                    <a:lstStyle/>
                    <a:p>
                      <a:pPr algn="ctr" fontAlgn="b"/>
                      <a:r>
                        <a:rPr lang="en-US" sz="1000" b="1" u="none" strike="noStrike" dirty="0">
                          <a:effectLst/>
                        </a:rPr>
                        <a:t>14</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16</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Wisconsin</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221</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38.5</a:t>
                      </a:r>
                    </a:p>
                  </a:txBody>
                  <a:tcPr marL="6427" marR="6427" marT="6427" marB="0" anchor="b"/>
                </a:tc>
                <a:tc>
                  <a:txBody>
                    <a:bodyPr/>
                    <a:lstStyle/>
                    <a:p>
                      <a:pPr algn="ctr" fontAlgn="b"/>
                      <a:r>
                        <a:rPr lang="en-US" sz="1000" b="1" u="none" strike="noStrike">
                          <a:effectLst/>
                        </a:rPr>
                        <a:t>5.74</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a:t>
                      </a:r>
                      <a:endParaRPr lang="en-US" sz="1000" b="1" i="0" u="none" strike="noStrike">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1624998934"/>
                  </a:ext>
                </a:extLst>
              </a:tr>
              <a:tr h="163801">
                <a:tc>
                  <a:txBody>
                    <a:bodyPr/>
                    <a:lstStyle/>
                    <a:p>
                      <a:pPr algn="ctr" fontAlgn="b"/>
                      <a:r>
                        <a:rPr lang="en-US" sz="1000" b="1" u="none" strike="noStrike" dirty="0">
                          <a:effectLst/>
                        </a:rPr>
                        <a:t>16</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17</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Princeton</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197</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38.0</a:t>
                      </a:r>
                    </a:p>
                  </a:txBody>
                  <a:tcPr marL="6427" marR="6427" marT="6427" marB="0" anchor="b">
                    <a:solidFill>
                      <a:schemeClr val="tx1">
                        <a:lumMod val="85000"/>
                      </a:schemeClr>
                    </a:solidFill>
                  </a:tcPr>
                </a:tc>
                <a:tc>
                  <a:txBody>
                    <a:bodyPr/>
                    <a:lstStyle/>
                    <a:p>
                      <a:pPr algn="ctr" fontAlgn="b"/>
                      <a:r>
                        <a:rPr lang="en-US" sz="1000" b="1" u="none" strike="noStrike" dirty="0">
                          <a:effectLst/>
                        </a:rPr>
                        <a:t>5.18</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1416220722"/>
                  </a:ext>
                </a:extLst>
              </a:tr>
              <a:tr h="163801">
                <a:tc>
                  <a:txBody>
                    <a:bodyPr/>
                    <a:lstStyle/>
                    <a:p>
                      <a:pPr algn="ctr" fontAlgn="b"/>
                      <a:r>
                        <a:rPr lang="en-US" sz="1000" b="1" u="none" strike="noStrike">
                          <a:effectLst/>
                        </a:rPr>
                        <a:t>17</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12</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highlight>
                            <a:srgbClr val="00FF00"/>
                          </a:highlight>
                        </a:rPr>
                        <a:t>Iowa State</a:t>
                      </a:r>
                      <a:endParaRPr lang="en-US" sz="1000" b="1" i="0" u="none" strike="noStrike" dirty="0">
                        <a:solidFill>
                          <a:srgbClr val="000000"/>
                        </a:solidFill>
                        <a:effectLst/>
                        <a:highlight>
                          <a:srgbClr val="00FF00"/>
                        </a:highlight>
                        <a:latin typeface="Calibri" panose="020F0502020204030204" pitchFamily="34" charset="0"/>
                      </a:endParaRPr>
                    </a:p>
                  </a:txBody>
                  <a:tcPr marL="6427" marR="6427" marT="6427" marB="0" anchor="b"/>
                </a:tc>
                <a:tc>
                  <a:txBody>
                    <a:bodyPr/>
                    <a:lstStyle/>
                    <a:p>
                      <a:pPr algn="ctr" fontAlgn="b"/>
                      <a:r>
                        <a:rPr lang="en-US" sz="1000" b="1" u="none" strike="noStrike">
                          <a:effectLst/>
                        </a:rPr>
                        <a:t>238</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37.0</a:t>
                      </a:r>
                    </a:p>
                  </a:txBody>
                  <a:tcPr marL="6427" marR="6427" marT="6427" marB="0" anchor="b"/>
                </a:tc>
                <a:tc>
                  <a:txBody>
                    <a:bodyPr/>
                    <a:lstStyle/>
                    <a:p>
                      <a:pPr algn="ctr" fontAlgn="b"/>
                      <a:r>
                        <a:rPr lang="en-US" sz="1000" b="1" u="none" strike="noStrike" dirty="0">
                          <a:effectLst/>
                          <a:highlight>
                            <a:srgbClr val="00FF00"/>
                          </a:highlight>
                        </a:rPr>
                        <a:t>6.43</a:t>
                      </a:r>
                      <a:endParaRPr lang="en-US" sz="1000" b="1" i="0" u="none" strike="noStrike" dirty="0">
                        <a:solidFill>
                          <a:srgbClr val="000000"/>
                        </a:solidFill>
                        <a:effectLst/>
                        <a:highlight>
                          <a:srgbClr val="00FF00"/>
                        </a:highligh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highlight>
                          <a:srgbClr val="00FF00"/>
                        </a:highlight>
                        <a:latin typeface="Calibri" panose="020F0502020204030204" pitchFamily="34" charset="0"/>
                      </a:endParaRPr>
                    </a:p>
                  </a:txBody>
                  <a:tcPr marL="6427" marR="6427" marT="6427" marB="0" anchor="b"/>
                </a:tc>
                <a:tc>
                  <a:txBody>
                    <a:bodyPr/>
                    <a:lstStyle/>
                    <a:p>
                      <a:pPr algn="ctr" fontAlgn="b"/>
                      <a:r>
                        <a:rPr lang="en-US" sz="1000" b="1" u="none" strike="noStrike" dirty="0">
                          <a:effectLst/>
                          <a:highlight>
                            <a:srgbClr val="00FF00"/>
                          </a:highlight>
                        </a:rPr>
                        <a:t>+5</a:t>
                      </a:r>
                      <a:endParaRPr lang="en-US" sz="1000" b="1" i="0" u="none" strike="noStrike" dirty="0">
                        <a:solidFill>
                          <a:srgbClr val="000000"/>
                        </a:solidFill>
                        <a:effectLst/>
                        <a:highlight>
                          <a:srgbClr val="00FF00"/>
                        </a:highlight>
                        <a:latin typeface="Calibri" panose="020F0502020204030204" pitchFamily="34" charset="0"/>
                      </a:endParaRPr>
                    </a:p>
                  </a:txBody>
                  <a:tcPr marL="6427" marR="6427" marT="6427" marB="0" anchor="b"/>
                </a:tc>
                <a:extLst>
                  <a:ext uri="{0D108BD9-81ED-4DB2-BD59-A6C34878D82A}">
                    <a16:rowId xmlns:a16="http://schemas.microsoft.com/office/drawing/2014/main" val="3520155344"/>
                  </a:ext>
                </a:extLst>
              </a:tr>
              <a:tr h="163801">
                <a:tc>
                  <a:txBody>
                    <a:bodyPr/>
                    <a:lstStyle/>
                    <a:p>
                      <a:pPr algn="ctr" fontAlgn="b"/>
                      <a:r>
                        <a:rPr lang="en-US" sz="1000" b="1" u="none" strike="noStrike" dirty="0">
                          <a:effectLst/>
                        </a:rPr>
                        <a:t>18</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UNC</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162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32.0</a:t>
                      </a:r>
                    </a:p>
                  </a:txBody>
                  <a:tcPr marL="6427" marR="6427" marT="6427" marB="0" anchor="b">
                    <a:solidFill>
                      <a:schemeClr val="tx1">
                        <a:lumMod val="85000"/>
                      </a:schemeClr>
                    </a:solidFill>
                  </a:tcPr>
                </a:tc>
                <a:tc>
                  <a:txBody>
                    <a:bodyPr/>
                    <a:lstStyle/>
                    <a:p>
                      <a:pPr algn="ctr" fontAlgn="b"/>
                      <a:r>
                        <a:rPr lang="en-US" sz="1000" b="1" u="none" strike="noStrike" dirty="0">
                          <a:effectLst/>
                        </a:rPr>
                        <a:t>5.06</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2515046327"/>
                  </a:ext>
                </a:extLst>
              </a:tr>
              <a:tr h="163801">
                <a:tc>
                  <a:txBody>
                    <a:bodyPr/>
                    <a:lstStyle/>
                    <a:p>
                      <a:pPr algn="ctr" fontAlgn="b"/>
                      <a:r>
                        <a:rPr lang="en-US" sz="1000" b="1" u="none" strike="noStrike">
                          <a:effectLst/>
                        </a:rPr>
                        <a:t>19</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19</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Stanford</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166</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31.5</a:t>
                      </a:r>
                    </a:p>
                  </a:txBody>
                  <a:tcPr marL="6427" marR="6427" marT="6427" marB="0" anchor="b"/>
                </a:tc>
                <a:tc>
                  <a:txBody>
                    <a:bodyPr/>
                    <a:lstStyle/>
                    <a:p>
                      <a:pPr algn="ctr" fontAlgn="b"/>
                      <a:r>
                        <a:rPr lang="en-US" sz="1000" b="1" u="none" strike="noStrike">
                          <a:effectLst/>
                        </a:rPr>
                        <a:t>5.27</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0</a:t>
                      </a:r>
                      <a:endParaRPr lang="en-US" sz="1000" b="1" i="0" u="none" strike="noStrike">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3237027279"/>
                  </a:ext>
                </a:extLst>
              </a:tr>
              <a:tr h="163801">
                <a:tc>
                  <a:txBody>
                    <a:bodyPr/>
                    <a:lstStyle/>
                    <a:p>
                      <a:pPr algn="ctr" fontAlgn="b"/>
                      <a:r>
                        <a:rPr lang="en-US" sz="1000" b="1" u="none" strike="noStrike" dirty="0">
                          <a:effectLst/>
                        </a:rPr>
                        <a:t>20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18</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Northern Iowa</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171</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28.5</a:t>
                      </a:r>
                    </a:p>
                  </a:txBody>
                  <a:tcPr marL="6427" marR="6427" marT="6427" marB="0" anchor="b">
                    <a:solidFill>
                      <a:schemeClr val="tx1">
                        <a:lumMod val="85000"/>
                      </a:schemeClr>
                    </a:solidFill>
                  </a:tcPr>
                </a:tc>
                <a:tc>
                  <a:txBody>
                    <a:bodyPr/>
                    <a:lstStyle/>
                    <a:p>
                      <a:pPr algn="ctr" fontAlgn="b"/>
                      <a:r>
                        <a:rPr lang="en-US" sz="1000" b="1" u="none" strike="noStrike" dirty="0">
                          <a:effectLst/>
                        </a:rPr>
                        <a:t>6.00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2718412344"/>
                  </a:ext>
                </a:extLst>
              </a:tr>
              <a:tr h="163801">
                <a:tc>
                  <a:txBody>
                    <a:bodyPr/>
                    <a:lstStyle/>
                    <a:p>
                      <a:pPr algn="ctr" fontAlgn="b"/>
                      <a:r>
                        <a:rPr lang="en-US" sz="1000" b="1" u="none" strike="noStrike" dirty="0">
                          <a:effectLst/>
                        </a:rPr>
                        <a:t>20</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21</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Rutgers</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160</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28.5</a:t>
                      </a:r>
                    </a:p>
                  </a:txBody>
                  <a:tcPr marL="6427" marR="6427" marT="6427" marB="0" anchor="b"/>
                </a:tc>
                <a:tc>
                  <a:txBody>
                    <a:bodyPr/>
                    <a:lstStyle/>
                    <a:p>
                      <a:pPr algn="ctr" fontAlgn="b"/>
                      <a:r>
                        <a:rPr lang="en-US" sz="1000" b="1" u="none" strike="noStrike">
                          <a:effectLst/>
                        </a:rPr>
                        <a:t>5.61</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3599653972"/>
                  </a:ext>
                </a:extLst>
              </a:tr>
              <a:tr h="163801">
                <a:tc>
                  <a:txBody>
                    <a:bodyPr/>
                    <a:lstStyle/>
                    <a:p>
                      <a:pPr algn="ctr" fontAlgn="b"/>
                      <a:r>
                        <a:rPr lang="en-US" sz="1000" b="1" u="none" strike="noStrike" dirty="0">
                          <a:effectLst/>
                        </a:rPr>
                        <a:t>22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22</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Cal Poly</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a:effectLst/>
                        </a:rPr>
                        <a:t>143</a:t>
                      </a:r>
                      <a:endParaRPr lang="en-US" sz="1000" b="1" i="0" u="none" strike="noStrike">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28.0</a:t>
                      </a:r>
                    </a:p>
                  </a:txBody>
                  <a:tcPr marL="6427" marR="6427" marT="6427" marB="0" anchor="b">
                    <a:solidFill>
                      <a:schemeClr val="tx1">
                        <a:lumMod val="85000"/>
                      </a:schemeClr>
                    </a:solidFill>
                  </a:tcPr>
                </a:tc>
                <a:tc>
                  <a:txBody>
                    <a:bodyPr/>
                    <a:lstStyle/>
                    <a:p>
                      <a:pPr algn="ctr" fontAlgn="b"/>
                      <a:r>
                        <a:rPr lang="en-US" sz="1000" b="1" u="none" strike="noStrike" dirty="0">
                          <a:effectLst/>
                        </a:rPr>
                        <a:t>5.11</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1290205220"/>
                  </a:ext>
                </a:extLst>
              </a:tr>
              <a:tr h="163801">
                <a:tc>
                  <a:txBody>
                    <a:bodyPr/>
                    <a:lstStyle/>
                    <a:p>
                      <a:pPr algn="ctr" fontAlgn="b"/>
                      <a:r>
                        <a:rPr lang="en-US" sz="1000" b="1" u="none" strike="noStrike">
                          <a:effectLst/>
                        </a:rPr>
                        <a:t>23</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23</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Wyoming</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116</a:t>
                      </a:r>
                      <a:endParaRPr lang="en-US" sz="1000" b="1" i="0" u="none" strike="noStrike" dirty="0">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21.0</a:t>
                      </a:r>
                    </a:p>
                  </a:txBody>
                  <a:tcPr marL="6427" marR="6427" marT="6427" marB="0" anchor="b"/>
                </a:tc>
                <a:tc>
                  <a:txBody>
                    <a:bodyPr/>
                    <a:lstStyle/>
                    <a:p>
                      <a:pPr algn="ctr" fontAlgn="b"/>
                      <a:r>
                        <a:rPr lang="en-US" sz="1000" b="1" u="none" strike="noStrike">
                          <a:effectLst/>
                        </a:rPr>
                        <a:t>5.52</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277693312"/>
                  </a:ext>
                </a:extLst>
              </a:tr>
              <a:tr h="163801">
                <a:tc>
                  <a:txBody>
                    <a:bodyPr/>
                    <a:lstStyle/>
                    <a:p>
                      <a:pPr algn="ctr" fontAlgn="b"/>
                      <a:r>
                        <a:rPr lang="en-US" sz="1000" b="1" u="none" strike="noStrike" dirty="0">
                          <a:effectLst/>
                        </a:rPr>
                        <a:t>24</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24</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Pitt</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104</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20.5</a:t>
                      </a:r>
                    </a:p>
                  </a:txBody>
                  <a:tcPr marL="6427" marR="6427" marT="6427" marB="0" anchor="b">
                    <a:solidFill>
                      <a:schemeClr val="tx1">
                        <a:lumMod val="85000"/>
                      </a:schemeClr>
                    </a:solidFill>
                  </a:tcPr>
                </a:tc>
                <a:tc>
                  <a:txBody>
                    <a:bodyPr/>
                    <a:lstStyle/>
                    <a:p>
                      <a:pPr algn="ctr" fontAlgn="b"/>
                      <a:r>
                        <a:rPr lang="en-US" sz="1000" b="1" u="none" strike="noStrike" dirty="0">
                          <a:effectLst/>
                        </a:rPr>
                        <a:t>5.07</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3184223430"/>
                  </a:ext>
                </a:extLst>
              </a:tr>
              <a:tr h="196852">
                <a:tc>
                  <a:txBody>
                    <a:bodyPr/>
                    <a:lstStyle/>
                    <a:p>
                      <a:pPr algn="ctr" fontAlgn="b"/>
                      <a:r>
                        <a:rPr lang="en-US" sz="1000" b="1" u="none" strike="noStrike">
                          <a:effectLst/>
                        </a:rPr>
                        <a:t>25</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26</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Illinois</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a:effectLst/>
                        </a:rPr>
                        <a:t>96</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i="0" u="none" strike="noStrike" dirty="0">
                          <a:solidFill>
                            <a:srgbClr val="000000"/>
                          </a:solidFill>
                          <a:effectLst/>
                          <a:latin typeface="+mj-lt"/>
                        </a:rPr>
                        <a:t>17.5</a:t>
                      </a:r>
                    </a:p>
                  </a:txBody>
                  <a:tcPr marL="6427" marR="6427" marT="6427" marB="0" anchor="b"/>
                </a:tc>
                <a:tc>
                  <a:txBody>
                    <a:bodyPr/>
                    <a:lstStyle/>
                    <a:p>
                      <a:pPr algn="ctr" fontAlgn="b"/>
                      <a:r>
                        <a:rPr lang="en-US" sz="1000" b="1" u="none" strike="noStrike">
                          <a:effectLst/>
                        </a:rPr>
                        <a:t>5.49</a:t>
                      </a:r>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427" marR="6427" marT="6427" marB="0" anchor="b"/>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427" marR="6427" marT="6427" marB="0" anchor="b"/>
                </a:tc>
                <a:extLst>
                  <a:ext uri="{0D108BD9-81ED-4DB2-BD59-A6C34878D82A}">
                    <a16:rowId xmlns:a16="http://schemas.microsoft.com/office/drawing/2014/main" val="699961310"/>
                  </a:ext>
                </a:extLst>
              </a:tr>
              <a:tr h="163801">
                <a:tc>
                  <a:txBody>
                    <a:bodyPr/>
                    <a:lstStyle/>
                    <a:p>
                      <a:pPr algn="ctr" fontAlgn="b"/>
                      <a:r>
                        <a:rPr lang="en-US" sz="1000" b="1" u="none" strike="noStrike" dirty="0">
                          <a:effectLst/>
                        </a:rPr>
                        <a:t>25</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25</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Lehigh</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97</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17.5</a:t>
                      </a:r>
                    </a:p>
                  </a:txBody>
                  <a:tcPr marL="6427" marR="6427" marT="6427" marB="0" anchor="b">
                    <a:solidFill>
                      <a:schemeClr val="tx1">
                        <a:lumMod val="85000"/>
                      </a:schemeClr>
                    </a:solidFill>
                  </a:tcPr>
                </a:tc>
                <a:tc>
                  <a:txBody>
                    <a:bodyPr/>
                    <a:lstStyle/>
                    <a:p>
                      <a:pPr algn="ctr" fontAlgn="b"/>
                      <a:r>
                        <a:rPr lang="en-US" sz="1000" b="1" u="none" strike="noStrike" dirty="0">
                          <a:effectLst/>
                        </a:rPr>
                        <a:t>5.54</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427" marR="6427" marT="6427" marB="0" anchor="b">
                    <a:solidFill>
                      <a:schemeClr val="tx1">
                        <a:lumMod val="85000"/>
                      </a:schemeClr>
                    </a:solidFill>
                  </a:tcPr>
                </a:tc>
                <a:extLst>
                  <a:ext uri="{0D108BD9-81ED-4DB2-BD59-A6C34878D82A}">
                    <a16:rowId xmlns:a16="http://schemas.microsoft.com/office/drawing/2014/main" val="3554572277"/>
                  </a:ext>
                </a:extLst>
              </a:tr>
            </a:tbl>
          </a:graphicData>
        </a:graphic>
      </p:graphicFrame>
      <p:sp>
        <p:nvSpPr>
          <p:cNvPr id="5" name="TextBox 4">
            <a:extLst>
              <a:ext uri="{FF2B5EF4-FFF2-40B4-BE49-F238E27FC236}">
                <a16:creationId xmlns:a16="http://schemas.microsoft.com/office/drawing/2014/main" id="{F6A3BEF9-8B94-3EED-9DB6-C764868A5408}"/>
              </a:ext>
            </a:extLst>
          </p:cNvPr>
          <p:cNvSpPr txBox="1"/>
          <p:nvPr/>
        </p:nvSpPr>
        <p:spPr>
          <a:xfrm>
            <a:off x="10836067" y="931492"/>
            <a:ext cx="1239442" cy="830997"/>
          </a:xfrm>
          <a:prstGeom prst="rect">
            <a:avLst/>
          </a:prstGeom>
          <a:noFill/>
        </p:spPr>
        <p:txBody>
          <a:bodyPr wrap="none" rtlCol="0">
            <a:spAutoFit/>
          </a:bodyPr>
          <a:lstStyle/>
          <a:p>
            <a:pPr algn="ctr"/>
            <a:r>
              <a:rPr lang="en-US" sz="2400" dirty="0"/>
              <a:t>Episode</a:t>
            </a:r>
          </a:p>
          <a:p>
            <a:pPr algn="ctr"/>
            <a:r>
              <a:rPr lang="en-US" sz="2400" dirty="0"/>
              <a:t>14-21</a:t>
            </a:r>
          </a:p>
        </p:txBody>
      </p:sp>
      <p:sp>
        <p:nvSpPr>
          <p:cNvPr id="6" name="TextBox 5">
            <a:extLst>
              <a:ext uri="{FF2B5EF4-FFF2-40B4-BE49-F238E27FC236}">
                <a16:creationId xmlns:a16="http://schemas.microsoft.com/office/drawing/2014/main" id="{D047C122-5D78-00E3-9458-DA0E8FB3A6CD}"/>
              </a:ext>
            </a:extLst>
          </p:cNvPr>
          <p:cNvSpPr txBox="1"/>
          <p:nvPr/>
        </p:nvSpPr>
        <p:spPr>
          <a:xfrm>
            <a:off x="-162736" y="-29051"/>
            <a:ext cx="12179745" cy="646331"/>
          </a:xfrm>
          <a:prstGeom prst="rect">
            <a:avLst/>
          </a:prstGeom>
          <a:noFill/>
        </p:spPr>
        <p:txBody>
          <a:bodyPr wrap="none" rtlCol="0">
            <a:spAutoFit/>
          </a:bodyPr>
          <a:lstStyle/>
          <a:p>
            <a:pPr algn="ctr"/>
            <a:r>
              <a:rPr lang="en-US" dirty="0">
                <a:solidFill>
                  <a:srgbClr val="FFFF00"/>
                </a:solidFill>
              </a:rPr>
              <a:t>Can MatStats show the fans the difference in team placing in the 2022 NCAA Men’s D1 Wrestling Championships </a:t>
            </a:r>
          </a:p>
          <a:p>
            <a:pPr algn="ctr"/>
            <a:r>
              <a:rPr lang="en-US" dirty="0">
                <a:solidFill>
                  <a:srgbClr val="FFFF00"/>
                </a:solidFill>
              </a:rPr>
              <a:t>from the Current System (CS) and the Margin of Victory (MOV) system?</a:t>
            </a:r>
          </a:p>
        </p:txBody>
      </p:sp>
    </p:spTree>
    <p:extLst>
      <p:ext uri="{BB962C8B-B14F-4D97-AF65-F5344CB8AC3E}">
        <p14:creationId xmlns:p14="http://schemas.microsoft.com/office/powerpoint/2010/main" val="113532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6B9BC-8A11-FBFF-C844-6A2E7827F948}"/>
              </a:ext>
            </a:extLst>
          </p:cNvPr>
          <p:cNvSpPr>
            <a:spLocks noGrp="1"/>
          </p:cNvSpPr>
          <p:nvPr>
            <p:ph type="title"/>
          </p:nvPr>
        </p:nvSpPr>
        <p:spPr/>
        <p:txBody>
          <a:bodyPr>
            <a:noAutofit/>
          </a:bodyPr>
          <a:lstStyle/>
          <a:p>
            <a:pPr algn="ctr"/>
            <a:r>
              <a:rPr lang="en-US" sz="2000" dirty="0"/>
              <a:t>The 5.5X multiplier holds true for weight classes, placing, and teams.  Teams with a higher multiplier will most likely place higher in the MOV system and the opposite for teams with a lower multiple. This encourages action and scoring. Much like what basketball did with the 3-point shot.</a:t>
            </a:r>
          </a:p>
        </p:txBody>
      </p:sp>
      <p:graphicFrame>
        <p:nvGraphicFramePr>
          <p:cNvPr id="4" name="Content Placeholder 3">
            <a:extLst>
              <a:ext uri="{FF2B5EF4-FFF2-40B4-BE49-F238E27FC236}">
                <a16:creationId xmlns:a16="http://schemas.microsoft.com/office/drawing/2014/main" id="{95A6AB77-F31B-D506-81CB-375720F74CE2}"/>
              </a:ext>
            </a:extLst>
          </p:cNvPr>
          <p:cNvGraphicFramePr>
            <a:graphicFrameLocks noGrp="1"/>
          </p:cNvGraphicFramePr>
          <p:nvPr>
            <p:ph idx="1"/>
          </p:nvPr>
        </p:nvGraphicFramePr>
        <p:xfrm>
          <a:off x="470019" y="2001329"/>
          <a:ext cx="10844461" cy="4916755"/>
        </p:xfrm>
        <a:graphic>
          <a:graphicData uri="http://schemas.openxmlformats.org/drawingml/2006/table">
            <a:tbl>
              <a:tblPr>
                <a:tableStyleId>{5C22544A-7EE6-4342-B048-85BDC9FD1C3A}</a:tableStyleId>
              </a:tblPr>
              <a:tblGrid>
                <a:gridCol w="1156743">
                  <a:extLst>
                    <a:ext uri="{9D8B030D-6E8A-4147-A177-3AD203B41FA5}">
                      <a16:colId xmlns:a16="http://schemas.microsoft.com/office/drawing/2014/main" val="1526499996"/>
                    </a:ext>
                  </a:extLst>
                </a:gridCol>
                <a:gridCol w="1156743">
                  <a:extLst>
                    <a:ext uri="{9D8B030D-6E8A-4147-A177-3AD203B41FA5}">
                      <a16:colId xmlns:a16="http://schemas.microsoft.com/office/drawing/2014/main" val="1565631282"/>
                    </a:ext>
                  </a:extLst>
                </a:gridCol>
                <a:gridCol w="2433977">
                  <a:extLst>
                    <a:ext uri="{9D8B030D-6E8A-4147-A177-3AD203B41FA5}">
                      <a16:colId xmlns:a16="http://schemas.microsoft.com/office/drawing/2014/main" val="3700010972"/>
                    </a:ext>
                  </a:extLst>
                </a:gridCol>
                <a:gridCol w="1156743">
                  <a:extLst>
                    <a:ext uri="{9D8B030D-6E8A-4147-A177-3AD203B41FA5}">
                      <a16:colId xmlns:a16="http://schemas.microsoft.com/office/drawing/2014/main" val="1927114751"/>
                    </a:ext>
                  </a:extLst>
                </a:gridCol>
                <a:gridCol w="1156743">
                  <a:extLst>
                    <a:ext uri="{9D8B030D-6E8A-4147-A177-3AD203B41FA5}">
                      <a16:colId xmlns:a16="http://schemas.microsoft.com/office/drawing/2014/main" val="1066836126"/>
                    </a:ext>
                  </a:extLst>
                </a:gridCol>
                <a:gridCol w="1156743">
                  <a:extLst>
                    <a:ext uri="{9D8B030D-6E8A-4147-A177-3AD203B41FA5}">
                      <a16:colId xmlns:a16="http://schemas.microsoft.com/office/drawing/2014/main" val="835108816"/>
                    </a:ext>
                  </a:extLst>
                </a:gridCol>
                <a:gridCol w="1156743">
                  <a:extLst>
                    <a:ext uri="{9D8B030D-6E8A-4147-A177-3AD203B41FA5}">
                      <a16:colId xmlns:a16="http://schemas.microsoft.com/office/drawing/2014/main" val="500770171"/>
                    </a:ext>
                  </a:extLst>
                </a:gridCol>
                <a:gridCol w="1470026">
                  <a:extLst>
                    <a:ext uri="{9D8B030D-6E8A-4147-A177-3AD203B41FA5}">
                      <a16:colId xmlns:a16="http://schemas.microsoft.com/office/drawing/2014/main" val="4193084294"/>
                    </a:ext>
                  </a:extLst>
                </a:gridCol>
              </a:tblGrid>
              <a:tr h="126705">
                <a:tc>
                  <a:txBody>
                    <a:bodyPr/>
                    <a:lstStyle/>
                    <a:p>
                      <a:pPr algn="ctr" fontAlgn="b"/>
                      <a:r>
                        <a:rPr lang="en-US" sz="1000" b="1" i="0" u="none" strike="noStrike" dirty="0">
                          <a:solidFill>
                            <a:srgbClr val="000000"/>
                          </a:solidFill>
                          <a:effectLst/>
                          <a:latin typeface="Calibri" panose="020F0502020204030204" pitchFamily="34" charset="0"/>
                        </a:rPr>
                        <a:t>CS Place</a:t>
                      </a:r>
                    </a:p>
                  </a:txBody>
                  <a:tcPr marL="6205" marR="6205" marT="6205" marB="0" anchor="b">
                    <a:solidFill>
                      <a:srgbClr val="FFC000"/>
                    </a:solidFill>
                  </a:tcPr>
                </a:tc>
                <a:tc>
                  <a:txBody>
                    <a:bodyPr/>
                    <a:lstStyle/>
                    <a:p>
                      <a:pPr algn="ctr" fontAlgn="b"/>
                      <a:r>
                        <a:rPr lang="en-US" sz="1000" b="1" i="0" u="none" strike="noStrike" dirty="0">
                          <a:solidFill>
                            <a:srgbClr val="000000"/>
                          </a:solidFill>
                          <a:effectLst/>
                          <a:latin typeface="Calibri" panose="020F0502020204030204" pitchFamily="34" charset="0"/>
                        </a:rPr>
                        <a:t>MOV Place</a:t>
                      </a:r>
                    </a:p>
                  </a:txBody>
                  <a:tcPr marL="6205" marR="6205" marT="6205" marB="0" anchor="b">
                    <a:solidFill>
                      <a:srgbClr val="FFC000"/>
                    </a:solidFill>
                  </a:tcPr>
                </a:tc>
                <a:tc>
                  <a:txBody>
                    <a:bodyPr/>
                    <a:lstStyle/>
                    <a:p>
                      <a:pPr algn="ctr" fontAlgn="b"/>
                      <a:r>
                        <a:rPr lang="en-US" sz="1000" b="1" i="0" u="none" strike="noStrike" dirty="0">
                          <a:solidFill>
                            <a:srgbClr val="000000"/>
                          </a:solidFill>
                          <a:effectLst/>
                          <a:latin typeface="Calibri" panose="020F0502020204030204" pitchFamily="34" charset="0"/>
                        </a:rPr>
                        <a:t>School</a:t>
                      </a:r>
                    </a:p>
                  </a:txBody>
                  <a:tcPr marL="6205" marR="6205" marT="6205" marB="0" anchor="b">
                    <a:solidFill>
                      <a:srgbClr val="FFC000"/>
                    </a:solidFill>
                  </a:tcPr>
                </a:tc>
                <a:tc>
                  <a:txBody>
                    <a:bodyPr/>
                    <a:lstStyle/>
                    <a:p>
                      <a:pPr algn="ctr" fontAlgn="b"/>
                      <a:r>
                        <a:rPr lang="en-US" sz="1000" b="1" i="0" u="none" strike="noStrike" dirty="0">
                          <a:solidFill>
                            <a:srgbClr val="000000"/>
                          </a:solidFill>
                          <a:effectLst/>
                          <a:latin typeface="Calibri" panose="020F0502020204030204" pitchFamily="34" charset="0"/>
                        </a:rPr>
                        <a:t>MOV Team Points</a:t>
                      </a:r>
                    </a:p>
                  </a:txBody>
                  <a:tcPr marL="6205" marR="6205" marT="6205" marB="0" anchor="b">
                    <a:solidFill>
                      <a:srgbClr val="FFC000"/>
                    </a:solidFill>
                  </a:tcPr>
                </a:tc>
                <a:tc>
                  <a:txBody>
                    <a:bodyPr/>
                    <a:lstStyle/>
                    <a:p>
                      <a:pPr algn="ctr" fontAlgn="b"/>
                      <a:r>
                        <a:rPr lang="en-US" sz="1000" b="1" i="0" u="none" strike="noStrike" dirty="0">
                          <a:solidFill>
                            <a:srgbClr val="000000"/>
                          </a:solidFill>
                          <a:effectLst/>
                          <a:latin typeface="+mj-lt"/>
                        </a:rPr>
                        <a:t>CS Team Points</a:t>
                      </a:r>
                    </a:p>
                  </a:txBody>
                  <a:tcPr marL="6205" marR="6205" marT="6205" marB="0" anchor="b">
                    <a:solidFill>
                      <a:srgbClr val="FFC000"/>
                    </a:solidFill>
                  </a:tcPr>
                </a:tc>
                <a:tc>
                  <a:txBody>
                    <a:bodyPr/>
                    <a:lstStyle/>
                    <a:p>
                      <a:pPr algn="ctr" fontAlgn="b"/>
                      <a:r>
                        <a:rPr lang="en-US" sz="1000" b="1" i="0" u="none" strike="noStrike" dirty="0">
                          <a:solidFill>
                            <a:srgbClr val="000000"/>
                          </a:solidFill>
                          <a:effectLst/>
                          <a:latin typeface="Calibri" panose="020F0502020204030204" pitchFamily="34" charset="0"/>
                        </a:rPr>
                        <a:t>MOV/CS (5.5 avg)</a:t>
                      </a:r>
                    </a:p>
                  </a:txBody>
                  <a:tcPr marL="6205" marR="6205" marT="6205" marB="0" anchor="b">
                    <a:solidFill>
                      <a:srgbClr val="FFC000"/>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rgbClr val="FFC000"/>
                    </a:solidFill>
                  </a:tcPr>
                </a:tc>
                <a:tc>
                  <a:txBody>
                    <a:bodyPr/>
                    <a:lstStyle/>
                    <a:p>
                      <a:pPr algn="ctr" fontAlgn="b"/>
                      <a:r>
                        <a:rPr lang="en-US" sz="1000" b="1" i="0" u="none" strike="noStrike" dirty="0">
                          <a:solidFill>
                            <a:srgbClr val="000000"/>
                          </a:solidFill>
                          <a:effectLst/>
                          <a:latin typeface="Calibri" panose="020F0502020204030204" pitchFamily="34" charset="0"/>
                        </a:rPr>
                        <a:t>MOV&gt;CS Place Differential</a:t>
                      </a:r>
                    </a:p>
                  </a:txBody>
                  <a:tcPr marL="6205" marR="6205" marT="6205" marB="0" anchor="b">
                    <a:solidFill>
                      <a:srgbClr val="FFC000"/>
                    </a:solidFill>
                  </a:tcPr>
                </a:tc>
                <a:extLst>
                  <a:ext uri="{0D108BD9-81ED-4DB2-BD59-A6C34878D82A}">
                    <a16:rowId xmlns:a16="http://schemas.microsoft.com/office/drawing/2014/main" val="1624839044"/>
                  </a:ext>
                </a:extLst>
              </a:tr>
              <a:tr h="76843">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mj-lt"/>
                      </a:endParaRPr>
                    </a:p>
                  </a:txBody>
                  <a:tcPr marL="6205" marR="6205" marT="6205"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3126728106"/>
                  </a:ext>
                </a:extLst>
              </a:tr>
              <a:tr h="139292">
                <a:tc>
                  <a:txBody>
                    <a:bodyPr/>
                    <a:lstStyle/>
                    <a:p>
                      <a:pPr algn="ctr" fontAlgn="b"/>
                      <a:r>
                        <a:rPr lang="en-US" sz="1000" b="1" u="none" strike="noStrike">
                          <a:effectLst/>
                        </a:rPr>
                        <a:t>27</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27</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Penn</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82</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15.5</a:t>
                      </a:r>
                    </a:p>
                  </a:txBody>
                  <a:tcPr marL="6205" marR="6205" marT="6205" marB="0" anchor="b"/>
                </a:tc>
                <a:tc>
                  <a:txBody>
                    <a:bodyPr/>
                    <a:lstStyle/>
                    <a:p>
                      <a:pPr algn="ctr" fontAlgn="b"/>
                      <a:r>
                        <a:rPr lang="en-US" sz="1000" b="1" u="none" strike="noStrike">
                          <a:effectLst/>
                        </a:rPr>
                        <a:t>5.29</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0</a:t>
                      </a:r>
                      <a:endParaRPr lang="en-US" sz="1000" b="1" i="0" u="none" strike="noStrike">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2166780778"/>
                  </a:ext>
                </a:extLst>
              </a:tr>
              <a:tr h="139292">
                <a:tc>
                  <a:txBody>
                    <a:bodyPr/>
                    <a:lstStyle/>
                    <a:p>
                      <a:pPr algn="ctr" fontAlgn="b"/>
                      <a:r>
                        <a:rPr lang="en-US" sz="1000" b="1" u="none" strike="noStrike" dirty="0">
                          <a:effectLst/>
                        </a:rPr>
                        <a:t>28</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Appy State</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59</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13.5</a:t>
                      </a:r>
                    </a:p>
                  </a:txBody>
                  <a:tcPr marL="6205" marR="6205" marT="6205" marB="0" anchor="b">
                    <a:solidFill>
                      <a:schemeClr val="tx1">
                        <a:lumMod val="85000"/>
                      </a:schemeClr>
                    </a:solidFill>
                  </a:tcPr>
                </a:tc>
                <a:tc>
                  <a:txBody>
                    <a:bodyPr/>
                    <a:lstStyle/>
                    <a:p>
                      <a:pPr algn="ctr" fontAlgn="b"/>
                      <a:r>
                        <a:rPr lang="en-US" sz="1000" b="1" u="none" strike="noStrike" dirty="0">
                          <a:effectLst/>
                        </a:rPr>
                        <a:t>4.37</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3827835687"/>
                  </a:ext>
                </a:extLst>
              </a:tr>
              <a:tr h="139292">
                <a:tc>
                  <a:txBody>
                    <a:bodyPr/>
                    <a:lstStyle/>
                    <a:p>
                      <a:pPr algn="ctr" fontAlgn="b"/>
                      <a:r>
                        <a:rPr lang="en-US" sz="1000" b="1" u="none" strike="noStrike">
                          <a:effectLst/>
                        </a:rPr>
                        <a:t>29</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28</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Oklahoma</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66</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11.0</a:t>
                      </a:r>
                    </a:p>
                  </a:txBody>
                  <a:tcPr marL="6205" marR="6205" marT="6205" marB="0" anchor="b"/>
                </a:tc>
                <a:tc>
                  <a:txBody>
                    <a:bodyPr/>
                    <a:lstStyle/>
                    <a:p>
                      <a:pPr algn="ctr" fontAlgn="b"/>
                      <a:r>
                        <a:rPr lang="en-US" sz="1000" b="1" u="none" strike="noStrike">
                          <a:effectLst/>
                        </a:rPr>
                        <a:t>6.00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3486220365"/>
                  </a:ext>
                </a:extLst>
              </a:tr>
              <a:tr h="139292">
                <a:tc>
                  <a:txBody>
                    <a:bodyPr/>
                    <a:lstStyle/>
                    <a:p>
                      <a:pPr algn="ctr" fontAlgn="b"/>
                      <a:r>
                        <a:rPr lang="en-US" sz="1000" b="1" u="none" strike="noStrike" dirty="0">
                          <a:effectLst/>
                        </a:rPr>
                        <a:t>30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31</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Purdue</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55</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10.5</a:t>
                      </a:r>
                    </a:p>
                  </a:txBody>
                  <a:tcPr marL="6205" marR="6205" marT="6205" marB="0" anchor="b">
                    <a:solidFill>
                      <a:schemeClr val="tx1">
                        <a:lumMod val="85000"/>
                      </a:schemeClr>
                    </a:solidFill>
                  </a:tcPr>
                </a:tc>
                <a:tc>
                  <a:txBody>
                    <a:bodyPr/>
                    <a:lstStyle/>
                    <a:p>
                      <a:pPr algn="ctr" fontAlgn="b"/>
                      <a:r>
                        <a:rPr lang="en-US" sz="1000" b="1" u="none" strike="noStrike" dirty="0">
                          <a:effectLst/>
                        </a:rPr>
                        <a:t>5.24</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604568429"/>
                  </a:ext>
                </a:extLst>
              </a:tr>
              <a:tr h="139292">
                <a:tc>
                  <a:txBody>
                    <a:bodyPr/>
                    <a:lstStyle/>
                    <a:p>
                      <a:pPr algn="ctr" fontAlgn="b"/>
                      <a:r>
                        <a:rPr lang="en-US" sz="1000" b="1" u="none" strike="noStrike">
                          <a:effectLst/>
                        </a:rPr>
                        <a:t>30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33</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UVA</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44</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10.5</a:t>
                      </a:r>
                    </a:p>
                  </a:txBody>
                  <a:tcPr marL="6205" marR="6205" marT="6205" marB="0" anchor="b"/>
                </a:tc>
                <a:tc>
                  <a:txBody>
                    <a:bodyPr/>
                    <a:lstStyle/>
                    <a:p>
                      <a:pPr algn="ctr" fontAlgn="b"/>
                      <a:r>
                        <a:rPr lang="en-US" sz="1000" b="1" u="none" strike="noStrike">
                          <a:effectLst/>
                        </a:rPr>
                        <a:t>4.19</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-3</a:t>
                      </a:r>
                      <a:endParaRPr lang="en-US" sz="1000" b="1" i="0" u="none" strike="noStrike">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706848787"/>
                  </a:ext>
                </a:extLst>
              </a:tr>
              <a:tr h="139292">
                <a:tc>
                  <a:txBody>
                    <a:bodyPr/>
                    <a:lstStyle/>
                    <a:p>
                      <a:pPr algn="ctr" fontAlgn="b"/>
                      <a:r>
                        <a:rPr lang="en-US" sz="1000" b="1" u="none" strike="noStrike" dirty="0">
                          <a:effectLst/>
                        </a:rPr>
                        <a:t>32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35</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WVA</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38</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8.5</a:t>
                      </a:r>
                    </a:p>
                  </a:txBody>
                  <a:tcPr marL="6205" marR="6205" marT="6205" marB="0" anchor="b">
                    <a:solidFill>
                      <a:schemeClr val="tx1">
                        <a:lumMod val="85000"/>
                      </a:schemeClr>
                    </a:solidFill>
                  </a:tcPr>
                </a:tc>
                <a:tc>
                  <a:txBody>
                    <a:bodyPr/>
                    <a:lstStyle/>
                    <a:p>
                      <a:pPr algn="ctr" fontAlgn="b"/>
                      <a:r>
                        <a:rPr lang="en-US" sz="1000" b="1" u="none" strike="noStrike" dirty="0">
                          <a:effectLst/>
                        </a:rPr>
                        <a:t>4.47</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1596621089"/>
                  </a:ext>
                </a:extLst>
              </a:tr>
              <a:tr h="139292">
                <a:tc>
                  <a:txBody>
                    <a:bodyPr/>
                    <a:lstStyle/>
                    <a:p>
                      <a:pPr algn="ctr" fontAlgn="b"/>
                      <a:r>
                        <a:rPr lang="en-US" sz="1000" b="1" u="none" strike="noStrike">
                          <a:effectLst/>
                        </a:rPr>
                        <a:t>33</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29</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highlight>
                            <a:srgbClr val="00FF00"/>
                          </a:highlight>
                        </a:rPr>
                        <a:t>Drexel</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r>
                        <a:rPr lang="en-US" sz="1000" b="1" u="none" strike="noStrike">
                          <a:effectLst/>
                        </a:rPr>
                        <a:t>63</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8.0</a:t>
                      </a:r>
                    </a:p>
                  </a:txBody>
                  <a:tcPr marL="6205" marR="6205" marT="6205" marB="0" anchor="b"/>
                </a:tc>
                <a:tc>
                  <a:txBody>
                    <a:bodyPr/>
                    <a:lstStyle/>
                    <a:p>
                      <a:pPr algn="ctr" fontAlgn="b"/>
                      <a:r>
                        <a:rPr lang="en-US" sz="1000" b="1" u="none" strike="noStrike" dirty="0">
                          <a:effectLst/>
                          <a:highlight>
                            <a:srgbClr val="00FF00"/>
                          </a:highlight>
                        </a:rPr>
                        <a:t>7.88</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r>
                        <a:rPr lang="en-US" sz="1000" b="1" u="none" strike="noStrike" dirty="0">
                          <a:effectLst/>
                          <a:highlight>
                            <a:srgbClr val="00FF00"/>
                          </a:highlight>
                        </a:rPr>
                        <a:t>+4</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extLst>
                  <a:ext uri="{0D108BD9-81ED-4DB2-BD59-A6C34878D82A}">
                    <a16:rowId xmlns:a16="http://schemas.microsoft.com/office/drawing/2014/main" val="2053910015"/>
                  </a:ext>
                </a:extLst>
              </a:tr>
              <a:tr h="139292">
                <a:tc>
                  <a:txBody>
                    <a:bodyPr/>
                    <a:lstStyle/>
                    <a:p>
                      <a:pPr algn="ctr" fontAlgn="b"/>
                      <a:r>
                        <a:rPr lang="en-US" sz="1000" b="1" u="none" strike="noStrike" dirty="0">
                          <a:effectLst/>
                        </a:rPr>
                        <a:t>34</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a:effectLst/>
                        </a:rPr>
                        <a:t>32</a:t>
                      </a:r>
                      <a:endParaRPr lang="en-US" sz="1000" b="1" i="0" u="none" strike="noStrike">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North Dakota State</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45</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7.5</a:t>
                      </a:r>
                    </a:p>
                  </a:txBody>
                  <a:tcPr marL="6205" marR="6205" marT="6205" marB="0" anchor="b">
                    <a:solidFill>
                      <a:schemeClr val="tx1">
                        <a:lumMod val="85000"/>
                      </a:schemeClr>
                    </a:solidFill>
                  </a:tcPr>
                </a:tc>
                <a:tc>
                  <a:txBody>
                    <a:bodyPr/>
                    <a:lstStyle/>
                    <a:p>
                      <a:pPr algn="ctr" fontAlgn="b"/>
                      <a:r>
                        <a:rPr lang="en-US" sz="1000" b="1" u="none" strike="noStrike" dirty="0">
                          <a:effectLst/>
                        </a:rPr>
                        <a:t>6.00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509295949"/>
                  </a:ext>
                </a:extLst>
              </a:tr>
              <a:tr h="139292">
                <a:tc>
                  <a:txBody>
                    <a:bodyPr/>
                    <a:lstStyle/>
                    <a:p>
                      <a:pPr algn="ctr" fontAlgn="b"/>
                      <a:r>
                        <a:rPr lang="en-US" sz="1000" b="1" u="none" strike="noStrike" dirty="0">
                          <a:effectLst/>
                        </a:rPr>
                        <a:t>35</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33</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Rider</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40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6.0</a:t>
                      </a:r>
                    </a:p>
                  </a:txBody>
                  <a:tcPr marL="6205" marR="6205" marT="6205" marB="0" anchor="b"/>
                </a:tc>
                <a:tc>
                  <a:txBody>
                    <a:bodyPr/>
                    <a:lstStyle/>
                    <a:p>
                      <a:pPr algn="ctr" fontAlgn="b"/>
                      <a:r>
                        <a:rPr lang="en-US" sz="1000" b="1" u="none" strike="noStrike">
                          <a:effectLst/>
                        </a:rPr>
                        <a:t>6.67</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3750310568"/>
                  </a:ext>
                </a:extLst>
              </a:tr>
              <a:tr h="139292">
                <a:tc>
                  <a:txBody>
                    <a:bodyPr/>
                    <a:lstStyle/>
                    <a:p>
                      <a:pPr algn="ctr" fontAlgn="b"/>
                      <a:r>
                        <a:rPr lang="en-US" sz="1000" b="1" u="none" strike="noStrike" dirty="0">
                          <a:effectLst/>
                        </a:rPr>
                        <a:t>36</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36</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USAFA</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35</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5.0</a:t>
                      </a:r>
                    </a:p>
                  </a:txBody>
                  <a:tcPr marL="6205" marR="6205" marT="6205" marB="0" anchor="b">
                    <a:solidFill>
                      <a:schemeClr val="tx1">
                        <a:lumMod val="85000"/>
                      </a:schemeClr>
                    </a:solidFill>
                  </a:tcPr>
                </a:tc>
                <a:tc>
                  <a:txBody>
                    <a:bodyPr/>
                    <a:lstStyle/>
                    <a:p>
                      <a:pPr algn="ctr" fontAlgn="b"/>
                      <a:r>
                        <a:rPr lang="en-US" sz="1000" b="1" u="none" strike="noStrike" dirty="0">
                          <a:effectLst/>
                        </a:rPr>
                        <a:t>7.00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3142124589"/>
                  </a:ext>
                </a:extLst>
              </a:tr>
              <a:tr h="139292">
                <a:tc>
                  <a:txBody>
                    <a:bodyPr/>
                    <a:lstStyle/>
                    <a:p>
                      <a:pPr algn="ctr" fontAlgn="b"/>
                      <a:r>
                        <a:rPr lang="en-US" sz="1000" b="1" u="none" strike="noStrike">
                          <a:effectLst/>
                        </a:rPr>
                        <a:t>36</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38</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Binghamton</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32</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5.0</a:t>
                      </a:r>
                    </a:p>
                  </a:txBody>
                  <a:tcPr marL="6205" marR="6205" marT="6205" marB="0" anchor="b"/>
                </a:tc>
                <a:tc>
                  <a:txBody>
                    <a:bodyPr/>
                    <a:lstStyle/>
                    <a:p>
                      <a:pPr algn="ctr" fontAlgn="b"/>
                      <a:r>
                        <a:rPr lang="en-US" sz="1000" b="1" u="none" strike="noStrike">
                          <a:effectLst/>
                        </a:rPr>
                        <a:t>6.40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-2</a:t>
                      </a:r>
                      <a:endParaRPr lang="en-US" sz="1000" b="1" i="0" u="none" strike="noStrike">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542078805"/>
                  </a:ext>
                </a:extLst>
              </a:tr>
              <a:tr h="139292">
                <a:tc>
                  <a:txBody>
                    <a:bodyPr/>
                    <a:lstStyle/>
                    <a:p>
                      <a:pPr algn="ctr" fontAlgn="b"/>
                      <a:r>
                        <a:rPr lang="en-US" sz="1000" b="1" u="none" strike="noStrike" dirty="0">
                          <a:effectLst/>
                        </a:rPr>
                        <a:t>36</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39</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Campbell</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28</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5.0</a:t>
                      </a:r>
                    </a:p>
                  </a:txBody>
                  <a:tcPr marL="6205" marR="6205" marT="6205" marB="0" anchor="b">
                    <a:solidFill>
                      <a:schemeClr val="tx1">
                        <a:lumMod val="85000"/>
                      </a:schemeClr>
                    </a:solidFill>
                  </a:tcPr>
                </a:tc>
                <a:tc>
                  <a:txBody>
                    <a:bodyPr/>
                    <a:lstStyle/>
                    <a:p>
                      <a:pPr algn="ctr" fontAlgn="b"/>
                      <a:r>
                        <a:rPr lang="en-US" sz="1000" b="1" u="none" strike="noStrike" dirty="0">
                          <a:effectLst/>
                        </a:rPr>
                        <a:t>5.60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1405811757"/>
                  </a:ext>
                </a:extLst>
              </a:tr>
              <a:tr h="139292">
                <a:tc>
                  <a:txBody>
                    <a:bodyPr/>
                    <a:lstStyle/>
                    <a:p>
                      <a:pPr algn="ctr" fontAlgn="b"/>
                      <a:r>
                        <a:rPr lang="en-US" sz="1000" b="1" u="none" strike="noStrike">
                          <a:effectLst/>
                        </a:rPr>
                        <a:t>39</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46</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highlight>
                            <a:srgbClr val="00FF00"/>
                          </a:highlight>
                        </a:rPr>
                        <a:t>Central Michigan</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r>
                        <a:rPr lang="en-US" sz="1000" b="1" u="none" strike="noStrike">
                          <a:effectLst/>
                        </a:rPr>
                        <a:t>19</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4.5</a:t>
                      </a:r>
                    </a:p>
                  </a:txBody>
                  <a:tcPr marL="6205" marR="6205" marT="6205" marB="0" anchor="b"/>
                </a:tc>
                <a:tc>
                  <a:txBody>
                    <a:bodyPr/>
                    <a:lstStyle/>
                    <a:p>
                      <a:pPr algn="ctr" fontAlgn="b"/>
                      <a:r>
                        <a:rPr lang="en-US" sz="1000" b="1" u="none" strike="noStrike" dirty="0">
                          <a:effectLst/>
                          <a:highlight>
                            <a:srgbClr val="00FF00"/>
                          </a:highlight>
                        </a:rPr>
                        <a:t>4.22</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r>
                        <a:rPr lang="en-US" sz="1000" b="1" u="none" strike="noStrike" dirty="0">
                          <a:effectLst/>
                          <a:highlight>
                            <a:srgbClr val="00FF00"/>
                          </a:highlight>
                        </a:rPr>
                        <a:t>-7</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extLst>
                  <a:ext uri="{0D108BD9-81ED-4DB2-BD59-A6C34878D82A}">
                    <a16:rowId xmlns:a16="http://schemas.microsoft.com/office/drawing/2014/main" val="1893832634"/>
                  </a:ext>
                </a:extLst>
              </a:tr>
              <a:tr h="139292">
                <a:tc>
                  <a:txBody>
                    <a:bodyPr/>
                    <a:lstStyle/>
                    <a:p>
                      <a:pPr algn="ctr" fontAlgn="b"/>
                      <a:r>
                        <a:rPr lang="en-US" sz="1000" b="1" u="none" strike="noStrike" dirty="0">
                          <a:effectLst/>
                        </a:rPr>
                        <a:t>39</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42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Northern Illinois</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21</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4.5</a:t>
                      </a:r>
                    </a:p>
                  </a:txBody>
                  <a:tcPr marL="6205" marR="6205" marT="6205" marB="0" anchor="b">
                    <a:solidFill>
                      <a:schemeClr val="tx1">
                        <a:lumMod val="85000"/>
                      </a:schemeClr>
                    </a:solidFill>
                  </a:tcPr>
                </a:tc>
                <a:tc>
                  <a:txBody>
                    <a:bodyPr/>
                    <a:lstStyle/>
                    <a:p>
                      <a:pPr algn="ctr" fontAlgn="b"/>
                      <a:r>
                        <a:rPr lang="en-US" sz="1000" b="1" u="none" strike="noStrike" dirty="0">
                          <a:effectLst/>
                        </a:rPr>
                        <a:t>4.67</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2351685418"/>
                  </a:ext>
                </a:extLst>
              </a:tr>
              <a:tr h="139292">
                <a:tc>
                  <a:txBody>
                    <a:bodyPr/>
                    <a:lstStyle/>
                    <a:p>
                      <a:pPr algn="ctr" fontAlgn="b"/>
                      <a:r>
                        <a:rPr lang="en-US" sz="1000" b="1" u="none" strike="noStrike">
                          <a:effectLst/>
                        </a:rPr>
                        <a:t>41</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37</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highlight>
                            <a:srgbClr val="00FF00"/>
                          </a:highlight>
                        </a:rPr>
                        <a:t>USMA</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r>
                        <a:rPr lang="en-US" sz="1000" b="1" u="none" strike="noStrike">
                          <a:effectLst/>
                        </a:rPr>
                        <a:t>34</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4.0</a:t>
                      </a:r>
                    </a:p>
                  </a:txBody>
                  <a:tcPr marL="6205" marR="6205" marT="6205" marB="0" anchor="b"/>
                </a:tc>
                <a:tc>
                  <a:txBody>
                    <a:bodyPr/>
                    <a:lstStyle/>
                    <a:p>
                      <a:pPr algn="ctr" fontAlgn="b"/>
                      <a:r>
                        <a:rPr lang="en-US" sz="1000" b="1" u="none" strike="noStrike" dirty="0">
                          <a:effectLst/>
                          <a:highlight>
                            <a:srgbClr val="00FF00"/>
                          </a:highlight>
                        </a:rPr>
                        <a:t>8.50</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tc>
                  <a:txBody>
                    <a:bodyPr/>
                    <a:lstStyle/>
                    <a:p>
                      <a:pPr algn="ctr" fontAlgn="b"/>
                      <a:r>
                        <a:rPr lang="en-US" sz="1000" b="1" u="none" strike="noStrike" dirty="0">
                          <a:effectLst/>
                          <a:highlight>
                            <a:srgbClr val="00FF00"/>
                          </a:highlight>
                        </a:rPr>
                        <a:t>+4</a:t>
                      </a:r>
                      <a:endParaRPr lang="en-US" sz="1000" b="1" i="0" u="none" strike="noStrike" dirty="0">
                        <a:solidFill>
                          <a:srgbClr val="000000"/>
                        </a:solidFill>
                        <a:effectLst/>
                        <a:highlight>
                          <a:srgbClr val="00FF00"/>
                        </a:highlight>
                        <a:latin typeface="Calibri" panose="020F0502020204030204" pitchFamily="34" charset="0"/>
                      </a:endParaRPr>
                    </a:p>
                  </a:txBody>
                  <a:tcPr marL="6205" marR="6205" marT="6205" marB="0" anchor="b"/>
                </a:tc>
                <a:extLst>
                  <a:ext uri="{0D108BD9-81ED-4DB2-BD59-A6C34878D82A}">
                    <a16:rowId xmlns:a16="http://schemas.microsoft.com/office/drawing/2014/main" val="1422685070"/>
                  </a:ext>
                </a:extLst>
              </a:tr>
              <a:tr h="139292">
                <a:tc>
                  <a:txBody>
                    <a:bodyPr/>
                    <a:lstStyle/>
                    <a:p>
                      <a:pPr algn="ctr" fontAlgn="b"/>
                      <a:r>
                        <a:rPr lang="en-US" sz="1000" b="1" u="none" strike="noStrike" dirty="0">
                          <a:effectLst/>
                        </a:rPr>
                        <a:t>41</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41</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Michigan State</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23</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4.0</a:t>
                      </a:r>
                    </a:p>
                  </a:txBody>
                  <a:tcPr marL="6205" marR="6205" marT="6205" marB="0" anchor="b">
                    <a:solidFill>
                      <a:schemeClr val="tx1">
                        <a:lumMod val="85000"/>
                      </a:schemeClr>
                    </a:solidFill>
                  </a:tcPr>
                </a:tc>
                <a:tc>
                  <a:txBody>
                    <a:bodyPr/>
                    <a:lstStyle/>
                    <a:p>
                      <a:pPr algn="ctr" fontAlgn="b"/>
                      <a:r>
                        <a:rPr lang="en-US" sz="1000" b="1" u="none" strike="noStrike" dirty="0">
                          <a:effectLst/>
                        </a:rPr>
                        <a:t>5.75</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1765714233"/>
                  </a:ext>
                </a:extLst>
              </a:tr>
              <a:tr h="139292">
                <a:tc>
                  <a:txBody>
                    <a:bodyPr/>
                    <a:lstStyle/>
                    <a:p>
                      <a:pPr algn="ctr" fontAlgn="b"/>
                      <a:r>
                        <a:rPr lang="en-US" sz="1000" b="1" u="none" strike="noStrike">
                          <a:effectLst/>
                        </a:rPr>
                        <a:t>41</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40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The Citadel</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28</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4.0</a:t>
                      </a:r>
                    </a:p>
                  </a:txBody>
                  <a:tcPr marL="6205" marR="6205" marT="6205" marB="0" anchor="b"/>
                </a:tc>
                <a:tc>
                  <a:txBody>
                    <a:bodyPr/>
                    <a:lstStyle/>
                    <a:p>
                      <a:pPr algn="ctr" fontAlgn="b"/>
                      <a:r>
                        <a:rPr lang="en-US" sz="1000" b="1" u="none" strike="noStrike" dirty="0">
                          <a:effectLst/>
                        </a:rPr>
                        <a:t>7.00</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1344304632"/>
                  </a:ext>
                </a:extLst>
              </a:tr>
              <a:tr h="139292">
                <a:tc>
                  <a:txBody>
                    <a:bodyPr/>
                    <a:lstStyle/>
                    <a:p>
                      <a:pPr algn="ctr" fontAlgn="b"/>
                      <a:r>
                        <a:rPr lang="en-US" sz="1000" b="1" u="none" strike="noStrike" dirty="0">
                          <a:effectLst/>
                        </a:rPr>
                        <a:t>44</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47</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Northern Colorado</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17</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3.5</a:t>
                      </a:r>
                    </a:p>
                  </a:txBody>
                  <a:tcPr marL="6205" marR="6205" marT="6205" marB="0" anchor="b">
                    <a:solidFill>
                      <a:schemeClr val="tx1">
                        <a:lumMod val="85000"/>
                      </a:schemeClr>
                    </a:solidFill>
                  </a:tcPr>
                </a:tc>
                <a:tc>
                  <a:txBody>
                    <a:bodyPr/>
                    <a:lstStyle/>
                    <a:p>
                      <a:pPr algn="ctr" fontAlgn="b"/>
                      <a:r>
                        <a:rPr lang="en-US" sz="1000" b="1" u="none" strike="noStrike" dirty="0">
                          <a:effectLst/>
                        </a:rPr>
                        <a:t>4.86</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3739913066"/>
                  </a:ext>
                </a:extLst>
              </a:tr>
              <a:tr h="139292">
                <a:tc>
                  <a:txBody>
                    <a:bodyPr/>
                    <a:lstStyle/>
                    <a:p>
                      <a:pPr algn="ctr" fontAlgn="b"/>
                      <a:r>
                        <a:rPr lang="en-US" sz="1000" b="1" u="none" strike="noStrike">
                          <a:effectLst/>
                        </a:rPr>
                        <a:t>44</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42</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South Dakota State</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21</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3.5</a:t>
                      </a:r>
                    </a:p>
                  </a:txBody>
                  <a:tcPr marL="6205" marR="6205" marT="6205" marB="0" anchor="b"/>
                </a:tc>
                <a:tc>
                  <a:txBody>
                    <a:bodyPr/>
                    <a:lstStyle/>
                    <a:p>
                      <a:pPr algn="ctr" fontAlgn="b"/>
                      <a:r>
                        <a:rPr lang="en-US" sz="1000" b="1" u="none" strike="noStrike">
                          <a:effectLst/>
                        </a:rPr>
                        <a:t>6.00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389318162"/>
                  </a:ext>
                </a:extLst>
              </a:tr>
              <a:tr h="139292">
                <a:tc>
                  <a:txBody>
                    <a:bodyPr/>
                    <a:lstStyle/>
                    <a:p>
                      <a:pPr algn="ctr" fontAlgn="b"/>
                      <a:r>
                        <a:rPr lang="en-US" sz="1000" b="1" u="none" strike="noStrike" dirty="0">
                          <a:effectLst/>
                        </a:rPr>
                        <a:t>46</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44</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Bloom</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3.0</a:t>
                      </a:r>
                    </a:p>
                  </a:txBody>
                  <a:tcPr marL="6205" marR="6205" marT="6205" marB="0" anchor="b">
                    <a:solidFill>
                      <a:schemeClr val="tx1">
                        <a:lumMod val="85000"/>
                      </a:schemeClr>
                    </a:solidFill>
                  </a:tcPr>
                </a:tc>
                <a:tc>
                  <a:txBody>
                    <a:bodyPr/>
                    <a:lstStyle/>
                    <a:p>
                      <a:pPr algn="ctr" fontAlgn="b"/>
                      <a:r>
                        <a:rPr lang="en-US" sz="1000" b="1" u="none" strike="noStrike" dirty="0">
                          <a:effectLst/>
                        </a:rPr>
                        <a:t>6.67</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3356550970"/>
                  </a:ext>
                </a:extLst>
              </a:tr>
              <a:tr h="139292">
                <a:tc>
                  <a:txBody>
                    <a:bodyPr/>
                    <a:lstStyle/>
                    <a:p>
                      <a:pPr algn="ctr" fontAlgn="b"/>
                      <a:r>
                        <a:rPr lang="en-US" sz="1000" b="1" u="none" strike="noStrike">
                          <a:effectLst/>
                        </a:rPr>
                        <a:t>46</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44</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Clarion</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20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3.0</a:t>
                      </a:r>
                    </a:p>
                  </a:txBody>
                  <a:tcPr marL="6205" marR="6205" marT="6205" marB="0" anchor="b"/>
                </a:tc>
                <a:tc>
                  <a:txBody>
                    <a:bodyPr/>
                    <a:lstStyle/>
                    <a:p>
                      <a:pPr algn="ctr" fontAlgn="b"/>
                      <a:r>
                        <a:rPr lang="en-US" sz="1000" b="1" u="none" strike="noStrike">
                          <a:effectLst/>
                        </a:rPr>
                        <a:t>6.67</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17725337"/>
                  </a:ext>
                </a:extLst>
              </a:tr>
              <a:tr h="139292">
                <a:tc>
                  <a:txBody>
                    <a:bodyPr/>
                    <a:lstStyle/>
                    <a:p>
                      <a:pPr algn="ctr" fontAlgn="b"/>
                      <a:r>
                        <a:rPr lang="en-US" sz="1000" b="1" u="none" strike="noStrike" dirty="0">
                          <a:effectLst/>
                        </a:rPr>
                        <a:t>48</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48</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Bucknell</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14</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2.5</a:t>
                      </a:r>
                    </a:p>
                  </a:txBody>
                  <a:tcPr marL="6205" marR="6205" marT="6205" marB="0" anchor="b">
                    <a:solidFill>
                      <a:schemeClr val="tx1">
                        <a:lumMod val="85000"/>
                      </a:schemeClr>
                    </a:solidFill>
                  </a:tcPr>
                </a:tc>
                <a:tc>
                  <a:txBody>
                    <a:bodyPr/>
                    <a:lstStyle/>
                    <a:p>
                      <a:pPr algn="ctr" fontAlgn="b"/>
                      <a:r>
                        <a:rPr lang="en-US" sz="1000" b="1" u="none" strike="noStrike" dirty="0">
                          <a:effectLst/>
                        </a:rPr>
                        <a:t>5.60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2957554874"/>
                  </a:ext>
                </a:extLst>
              </a:tr>
              <a:tr h="139292">
                <a:tc>
                  <a:txBody>
                    <a:bodyPr/>
                    <a:lstStyle/>
                    <a:p>
                      <a:pPr algn="ctr" fontAlgn="b"/>
                      <a:r>
                        <a:rPr lang="en-US" sz="1000" b="1" u="none" strike="noStrike">
                          <a:effectLst/>
                        </a:rPr>
                        <a:t>48</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51</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Duke</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11</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2.5</a:t>
                      </a:r>
                    </a:p>
                  </a:txBody>
                  <a:tcPr marL="6205" marR="6205" marT="6205" marB="0" anchor="b"/>
                </a:tc>
                <a:tc>
                  <a:txBody>
                    <a:bodyPr/>
                    <a:lstStyle/>
                    <a:p>
                      <a:pPr algn="ctr" fontAlgn="b"/>
                      <a:r>
                        <a:rPr lang="en-US" sz="1000" b="1" u="none" strike="noStrike">
                          <a:effectLst/>
                        </a:rPr>
                        <a:t>4.40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1612417311"/>
                  </a:ext>
                </a:extLst>
              </a:tr>
              <a:tr h="139292">
                <a:tc>
                  <a:txBody>
                    <a:bodyPr/>
                    <a:lstStyle/>
                    <a:p>
                      <a:pPr algn="ctr" fontAlgn="b"/>
                      <a:r>
                        <a:rPr lang="en-US" sz="1000" b="1" u="none" strike="noStrike" dirty="0">
                          <a:effectLst/>
                        </a:rPr>
                        <a:t>48</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50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Maryland</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12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2.5</a:t>
                      </a:r>
                    </a:p>
                  </a:txBody>
                  <a:tcPr marL="6205" marR="6205" marT="6205" marB="0" anchor="b">
                    <a:solidFill>
                      <a:schemeClr val="tx1">
                        <a:lumMod val="85000"/>
                      </a:schemeClr>
                    </a:solidFill>
                  </a:tcPr>
                </a:tc>
                <a:tc>
                  <a:txBody>
                    <a:bodyPr/>
                    <a:lstStyle/>
                    <a:p>
                      <a:pPr algn="ctr" fontAlgn="b"/>
                      <a:r>
                        <a:rPr lang="en-US" sz="1000" b="1" u="none" strike="noStrike" dirty="0">
                          <a:effectLst/>
                        </a:rPr>
                        <a:t>4.80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460160178"/>
                  </a:ext>
                </a:extLst>
              </a:tr>
              <a:tr h="139292">
                <a:tc>
                  <a:txBody>
                    <a:bodyPr/>
                    <a:lstStyle/>
                    <a:p>
                      <a:pPr algn="ctr" fontAlgn="b"/>
                      <a:r>
                        <a:rPr lang="en-US" sz="1000" b="1" u="none" strike="noStrike">
                          <a:effectLst/>
                        </a:rPr>
                        <a:t>48</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49</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USNA</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13</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2.5</a:t>
                      </a:r>
                    </a:p>
                  </a:txBody>
                  <a:tcPr marL="6205" marR="6205" marT="6205" marB="0" anchor="b"/>
                </a:tc>
                <a:tc>
                  <a:txBody>
                    <a:bodyPr/>
                    <a:lstStyle/>
                    <a:p>
                      <a:pPr algn="ctr" fontAlgn="b"/>
                      <a:r>
                        <a:rPr lang="en-US" sz="1000" b="1" u="none" strike="noStrike" dirty="0">
                          <a:effectLst/>
                        </a:rPr>
                        <a:t>5.20</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1001647118"/>
                  </a:ext>
                </a:extLst>
              </a:tr>
              <a:tr h="139292">
                <a:tc>
                  <a:txBody>
                    <a:bodyPr/>
                    <a:lstStyle/>
                    <a:p>
                      <a:pPr algn="ctr" fontAlgn="b"/>
                      <a:r>
                        <a:rPr lang="en-US" sz="1000" b="1" u="none" strike="noStrike" dirty="0">
                          <a:effectLst/>
                        </a:rPr>
                        <a:t>52</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53</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Harvard</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9</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2.0</a:t>
                      </a:r>
                    </a:p>
                  </a:txBody>
                  <a:tcPr marL="6205" marR="6205" marT="6205" marB="0" anchor="b">
                    <a:solidFill>
                      <a:schemeClr val="tx1">
                        <a:lumMod val="85000"/>
                      </a:schemeClr>
                    </a:solidFill>
                  </a:tcPr>
                </a:tc>
                <a:tc>
                  <a:txBody>
                    <a:bodyPr/>
                    <a:lstStyle/>
                    <a:p>
                      <a:pPr algn="ctr" fontAlgn="b"/>
                      <a:r>
                        <a:rPr lang="en-US" sz="1000" b="1" u="none" strike="noStrike" dirty="0">
                          <a:effectLst/>
                        </a:rPr>
                        <a:t>4.50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2047602529"/>
                  </a:ext>
                </a:extLst>
              </a:tr>
              <a:tr h="139292">
                <a:tc>
                  <a:txBody>
                    <a:bodyPr/>
                    <a:lstStyle/>
                    <a:p>
                      <a:pPr algn="ctr" fontAlgn="b"/>
                      <a:r>
                        <a:rPr lang="en-US" sz="1000" b="1" u="none" strike="noStrike">
                          <a:effectLst/>
                        </a:rPr>
                        <a:t>52</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52</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Utah Valley</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11</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2.0</a:t>
                      </a:r>
                    </a:p>
                  </a:txBody>
                  <a:tcPr marL="6205" marR="6205" marT="6205" marB="0" anchor="b"/>
                </a:tc>
                <a:tc>
                  <a:txBody>
                    <a:bodyPr/>
                    <a:lstStyle/>
                    <a:p>
                      <a:pPr algn="ctr" fontAlgn="b"/>
                      <a:r>
                        <a:rPr lang="en-US" sz="1000" b="1" u="none" strike="noStrike">
                          <a:effectLst/>
                        </a:rPr>
                        <a:t>5.50</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3910294182"/>
                  </a:ext>
                </a:extLst>
              </a:tr>
              <a:tr h="139292">
                <a:tc>
                  <a:txBody>
                    <a:bodyPr/>
                    <a:lstStyle/>
                    <a:p>
                      <a:pPr algn="ctr" fontAlgn="b"/>
                      <a:r>
                        <a:rPr lang="en-US" sz="1000" b="1" u="none" strike="noStrike" dirty="0">
                          <a:effectLst/>
                        </a:rPr>
                        <a:t>54</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54</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Columbia</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5</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i="0" u="none" strike="noStrike" dirty="0">
                          <a:solidFill>
                            <a:srgbClr val="000000"/>
                          </a:solidFill>
                          <a:effectLst/>
                          <a:latin typeface="+mj-lt"/>
                        </a:rPr>
                        <a:t>1.5</a:t>
                      </a:r>
                    </a:p>
                  </a:txBody>
                  <a:tcPr marL="6205" marR="6205" marT="6205" marB="0" anchor="b">
                    <a:solidFill>
                      <a:schemeClr val="tx1">
                        <a:lumMod val="85000"/>
                      </a:schemeClr>
                    </a:solidFill>
                  </a:tcPr>
                </a:tc>
                <a:tc>
                  <a:txBody>
                    <a:bodyPr/>
                    <a:lstStyle/>
                    <a:p>
                      <a:pPr algn="ctr" fontAlgn="b"/>
                      <a:r>
                        <a:rPr lang="en-US" sz="1000" b="1" u="none" strike="noStrike" dirty="0">
                          <a:effectLst/>
                        </a:rPr>
                        <a:t>3.33</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205" marR="6205" marT="6205" marB="0" anchor="b">
                    <a:solidFill>
                      <a:schemeClr val="tx1">
                        <a:lumMod val="85000"/>
                      </a:schemeClr>
                    </a:solidFill>
                  </a:tcPr>
                </a:tc>
                <a:extLst>
                  <a:ext uri="{0D108BD9-81ED-4DB2-BD59-A6C34878D82A}">
                    <a16:rowId xmlns:a16="http://schemas.microsoft.com/office/drawing/2014/main" val="741013054"/>
                  </a:ext>
                </a:extLst>
              </a:tr>
              <a:tr h="139292">
                <a:tc>
                  <a:txBody>
                    <a:bodyPr/>
                    <a:lstStyle/>
                    <a:p>
                      <a:pPr algn="ctr" fontAlgn="b"/>
                      <a:r>
                        <a:rPr lang="en-US" sz="1000" b="1" u="none" strike="noStrike">
                          <a:effectLst/>
                        </a:rPr>
                        <a:t>54</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54</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Lock Haven</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a:effectLst/>
                        </a:rPr>
                        <a:t>5</a:t>
                      </a:r>
                      <a:endParaRPr lang="en-US" sz="1000" b="1" i="0" u="none" strike="noStrike">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i="0" u="none" strike="noStrike" dirty="0">
                          <a:solidFill>
                            <a:srgbClr val="000000"/>
                          </a:solidFill>
                          <a:effectLst/>
                          <a:latin typeface="+mj-lt"/>
                        </a:rPr>
                        <a:t>1.5</a:t>
                      </a:r>
                    </a:p>
                  </a:txBody>
                  <a:tcPr marL="6205" marR="6205" marT="6205" marB="0" anchor="b"/>
                </a:tc>
                <a:tc>
                  <a:txBody>
                    <a:bodyPr/>
                    <a:lstStyle/>
                    <a:p>
                      <a:pPr algn="ctr" fontAlgn="b"/>
                      <a:r>
                        <a:rPr lang="en-US" sz="1000" b="1" u="none" strike="noStrike" dirty="0">
                          <a:effectLst/>
                        </a:rPr>
                        <a:t>3.33</a:t>
                      </a:r>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6205" marR="6205" marT="6205" marB="0" anchor="b"/>
                </a:tc>
                <a:tc>
                  <a:txBody>
                    <a:bodyPr/>
                    <a:lstStyle/>
                    <a:p>
                      <a:pPr algn="ct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6205" marR="6205" marT="6205" marB="0" anchor="b"/>
                </a:tc>
                <a:extLst>
                  <a:ext uri="{0D108BD9-81ED-4DB2-BD59-A6C34878D82A}">
                    <a16:rowId xmlns:a16="http://schemas.microsoft.com/office/drawing/2014/main" val="2121086981"/>
                  </a:ext>
                </a:extLst>
              </a:tr>
            </a:tbl>
          </a:graphicData>
        </a:graphic>
      </p:graphicFrame>
      <p:sp>
        <p:nvSpPr>
          <p:cNvPr id="5" name="TextBox 4">
            <a:extLst>
              <a:ext uri="{FF2B5EF4-FFF2-40B4-BE49-F238E27FC236}">
                <a16:creationId xmlns:a16="http://schemas.microsoft.com/office/drawing/2014/main" id="{8663309B-E641-CE36-8534-F1ACEFCF83BD}"/>
              </a:ext>
            </a:extLst>
          </p:cNvPr>
          <p:cNvSpPr txBox="1"/>
          <p:nvPr/>
        </p:nvSpPr>
        <p:spPr>
          <a:xfrm>
            <a:off x="10793339" y="878198"/>
            <a:ext cx="1239442" cy="830997"/>
          </a:xfrm>
          <a:prstGeom prst="rect">
            <a:avLst/>
          </a:prstGeom>
          <a:noFill/>
        </p:spPr>
        <p:txBody>
          <a:bodyPr wrap="none" rtlCol="0">
            <a:spAutoFit/>
          </a:bodyPr>
          <a:lstStyle/>
          <a:p>
            <a:pPr algn="ctr"/>
            <a:r>
              <a:rPr lang="en-US" sz="2400" dirty="0"/>
              <a:t>Episode</a:t>
            </a:r>
          </a:p>
          <a:p>
            <a:pPr algn="ctr"/>
            <a:r>
              <a:rPr lang="en-US" sz="2400" dirty="0"/>
              <a:t>14-22</a:t>
            </a:r>
          </a:p>
        </p:txBody>
      </p:sp>
      <p:sp>
        <p:nvSpPr>
          <p:cNvPr id="6" name="TextBox 5">
            <a:extLst>
              <a:ext uri="{FF2B5EF4-FFF2-40B4-BE49-F238E27FC236}">
                <a16:creationId xmlns:a16="http://schemas.microsoft.com/office/drawing/2014/main" id="{D3007BC2-260A-C18D-18CC-4438163B031B}"/>
              </a:ext>
            </a:extLst>
          </p:cNvPr>
          <p:cNvSpPr txBox="1"/>
          <p:nvPr/>
        </p:nvSpPr>
        <p:spPr>
          <a:xfrm>
            <a:off x="236062" y="0"/>
            <a:ext cx="11719875" cy="646331"/>
          </a:xfrm>
          <a:prstGeom prst="rect">
            <a:avLst/>
          </a:prstGeom>
          <a:noFill/>
        </p:spPr>
        <p:txBody>
          <a:bodyPr wrap="none" rtlCol="0">
            <a:spAutoFit/>
          </a:bodyPr>
          <a:lstStyle/>
          <a:p>
            <a:pPr algn="ctr"/>
            <a:r>
              <a:rPr lang="en-US" dirty="0">
                <a:solidFill>
                  <a:srgbClr val="FFFF00"/>
                </a:solidFill>
              </a:rPr>
              <a:t>It looks like the majority of MOV team points over CS team points is near the 5.5X multiplier we saw in slide #8</a:t>
            </a:r>
          </a:p>
          <a:p>
            <a:pPr algn="ctr"/>
            <a:r>
              <a:rPr lang="en-US" dirty="0">
                <a:solidFill>
                  <a:srgbClr val="FFFF00"/>
                </a:solidFill>
              </a:rPr>
              <a:t>earlier in the show for each school.</a:t>
            </a:r>
          </a:p>
        </p:txBody>
      </p:sp>
    </p:spTree>
    <p:extLst>
      <p:ext uri="{BB962C8B-B14F-4D97-AF65-F5344CB8AC3E}">
        <p14:creationId xmlns:p14="http://schemas.microsoft.com/office/powerpoint/2010/main" val="660957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15C3C-2D90-3547-8884-D2B461D43A13}"/>
              </a:ext>
            </a:extLst>
          </p:cNvPr>
          <p:cNvSpPr>
            <a:spLocks noGrp="1"/>
          </p:cNvSpPr>
          <p:nvPr>
            <p:ph type="title"/>
          </p:nvPr>
        </p:nvSpPr>
        <p:spPr/>
        <p:txBody>
          <a:bodyPr>
            <a:normAutofit fontScale="90000"/>
          </a:bodyPr>
          <a:lstStyle/>
          <a:p>
            <a:pPr algn="ctr"/>
            <a:r>
              <a:rPr lang="en-US" sz="2400" dirty="0"/>
              <a:t>When you make small changes, you can make things more complicated.  The classic example is the IRS code.  Practically no one understand the IRS code except CPA’s &amp; Stats guys.  We want and need a bigger tent in Wrestling.</a:t>
            </a:r>
          </a:p>
        </p:txBody>
      </p:sp>
      <p:graphicFrame>
        <p:nvGraphicFramePr>
          <p:cNvPr id="4" name="Content Placeholder 3">
            <a:extLst>
              <a:ext uri="{FF2B5EF4-FFF2-40B4-BE49-F238E27FC236}">
                <a16:creationId xmlns:a16="http://schemas.microsoft.com/office/drawing/2014/main" id="{21925921-DA9A-8458-E588-4685310BB943}"/>
              </a:ext>
            </a:extLst>
          </p:cNvPr>
          <p:cNvGraphicFramePr>
            <a:graphicFrameLocks noGrp="1"/>
          </p:cNvGraphicFramePr>
          <p:nvPr>
            <p:ph idx="1"/>
          </p:nvPr>
        </p:nvGraphicFramePr>
        <p:xfrm>
          <a:off x="333287" y="2238998"/>
          <a:ext cx="10485692" cy="4238625"/>
        </p:xfrm>
        <a:graphic>
          <a:graphicData uri="http://schemas.openxmlformats.org/drawingml/2006/table">
            <a:tbl>
              <a:tblPr>
                <a:tableStyleId>{5C22544A-7EE6-4342-B048-85BDC9FD1C3A}</a:tableStyleId>
              </a:tblPr>
              <a:tblGrid>
                <a:gridCol w="1118474">
                  <a:extLst>
                    <a:ext uri="{9D8B030D-6E8A-4147-A177-3AD203B41FA5}">
                      <a16:colId xmlns:a16="http://schemas.microsoft.com/office/drawing/2014/main" val="3036586270"/>
                    </a:ext>
                  </a:extLst>
                </a:gridCol>
                <a:gridCol w="1118474">
                  <a:extLst>
                    <a:ext uri="{9D8B030D-6E8A-4147-A177-3AD203B41FA5}">
                      <a16:colId xmlns:a16="http://schemas.microsoft.com/office/drawing/2014/main" val="3506940151"/>
                    </a:ext>
                  </a:extLst>
                </a:gridCol>
                <a:gridCol w="2353454">
                  <a:extLst>
                    <a:ext uri="{9D8B030D-6E8A-4147-A177-3AD203B41FA5}">
                      <a16:colId xmlns:a16="http://schemas.microsoft.com/office/drawing/2014/main" val="2809345593"/>
                    </a:ext>
                  </a:extLst>
                </a:gridCol>
                <a:gridCol w="1118474">
                  <a:extLst>
                    <a:ext uri="{9D8B030D-6E8A-4147-A177-3AD203B41FA5}">
                      <a16:colId xmlns:a16="http://schemas.microsoft.com/office/drawing/2014/main" val="718368625"/>
                    </a:ext>
                  </a:extLst>
                </a:gridCol>
                <a:gridCol w="1118474">
                  <a:extLst>
                    <a:ext uri="{9D8B030D-6E8A-4147-A177-3AD203B41FA5}">
                      <a16:colId xmlns:a16="http://schemas.microsoft.com/office/drawing/2014/main" val="1738071658"/>
                    </a:ext>
                  </a:extLst>
                </a:gridCol>
                <a:gridCol w="1368066">
                  <a:extLst>
                    <a:ext uri="{9D8B030D-6E8A-4147-A177-3AD203B41FA5}">
                      <a16:colId xmlns:a16="http://schemas.microsoft.com/office/drawing/2014/main" val="1007251808"/>
                    </a:ext>
                  </a:extLst>
                </a:gridCol>
                <a:gridCol w="350377">
                  <a:extLst>
                    <a:ext uri="{9D8B030D-6E8A-4147-A177-3AD203B41FA5}">
                      <a16:colId xmlns:a16="http://schemas.microsoft.com/office/drawing/2014/main" val="3547179613"/>
                    </a:ext>
                  </a:extLst>
                </a:gridCol>
                <a:gridCol w="1939899">
                  <a:extLst>
                    <a:ext uri="{9D8B030D-6E8A-4147-A177-3AD203B41FA5}">
                      <a16:colId xmlns:a16="http://schemas.microsoft.com/office/drawing/2014/main" val="1553959640"/>
                    </a:ext>
                  </a:extLst>
                </a:gridCol>
              </a:tblGrid>
              <a:tr h="458100">
                <a:tc>
                  <a:txBody>
                    <a:bodyPr/>
                    <a:lstStyle/>
                    <a:p>
                      <a:pPr algn="ctr" fontAlgn="b"/>
                      <a:r>
                        <a:rPr lang="en-US" sz="1800" b="1" i="0" u="none" strike="noStrike" dirty="0">
                          <a:solidFill>
                            <a:srgbClr val="000000"/>
                          </a:solidFill>
                          <a:effectLst/>
                          <a:latin typeface="Calibri" panose="020F0502020204030204" pitchFamily="34" charset="0"/>
                        </a:rPr>
                        <a:t>CS Place </a:t>
                      </a:r>
                    </a:p>
                  </a:txBody>
                  <a:tcPr marL="9525" marR="9525" marT="9525" marB="0" anchor="b">
                    <a:solidFill>
                      <a:srgbClr val="FFC000"/>
                    </a:solidFill>
                  </a:tcPr>
                </a:tc>
                <a:tc>
                  <a:txBody>
                    <a:bodyPr/>
                    <a:lstStyle/>
                    <a:p>
                      <a:pPr algn="ctr" fontAlgn="b"/>
                      <a:r>
                        <a:rPr lang="en-US" sz="1800" b="1" i="0" u="none" strike="noStrike" dirty="0">
                          <a:solidFill>
                            <a:srgbClr val="000000"/>
                          </a:solidFill>
                          <a:effectLst/>
                          <a:latin typeface="Calibri" panose="020F0502020204030204" pitchFamily="34" charset="0"/>
                        </a:rPr>
                        <a:t>MOV Place</a:t>
                      </a:r>
                    </a:p>
                  </a:txBody>
                  <a:tcPr marL="9525" marR="9525" marT="9525" marB="0" anchor="b">
                    <a:solidFill>
                      <a:srgbClr val="FFC000"/>
                    </a:solidFill>
                  </a:tcPr>
                </a:tc>
                <a:tc>
                  <a:txBody>
                    <a:bodyPr/>
                    <a:lstStyle/>
                    <a:p>
                      <a:pPr algn="ctr" fontAlgn="b"/>
                      <a:r>
                        <a:rPr lang="en-US" sz="1800" b="1" i="0" u="none" strike="noStrike" dirty="0">
                          <a:solidFill>
                            <a:srgbClr val="000000"/>
                          </a:solidFill>
                          <a:effectLst/>
                          <a:latin typeface="Calibri" panose="020F0502020204030204" pitchFamily="34" charset="0"/>
                        </a:rPr>
                        <a:t>2022 School</a:t>
                      </a:r>
                    </a:p>
                  </a:txBody>
                  <a:tcPr marL="9525" marR="9525" marT="9525" marB="0" anchor="b">
                    <a:solidFill>
                      <a:srgbClr val="FFC000"/>
                    </a:solidFill>
                  </a:tcPr>
                </a:tc>
                <a:tc>
                  <a:txBody>
                    <a:bodyPr/>
                    <a:lstStyle/>
                    <a:p>
                      <a:pPr algn="ctr" fontAlgn="b"/>
                      <a:r>
                        <a:rPr lang="en-US" sz="1800" b="1" i="0" u="none" strike="noStrike" dirty="0">
                          <a:solidFill>
                            <a:srgbClr val="000000"/>
                          </a:solidFill>
                          <a:effectLst/>
                          <a:latin typeface="Calibri" panose="020F0502020204030204" pitchFamily="34" charset="0"/>
                        </a:rPr>
                        <a:t>MOV Team Points</a:t>
                      </a:r>
                    </a:p>
                  </a:txBody>
                  <a:tcPr marL="9525" marR="9525" marT="9525" marB="0" anchor="b">
                    <a:solidFill>
                      <a:srgbClr val="FFC000"/>
                    </a:solidFill>
                  </a:tcPr>
                </a:tc>
                <a:tc>
                  <a:txBody>
                    <a:bodyPr/>
                    <a:lstStyle/>
                    <a:p>
                      <a:pPr algn="ctr" fontAlgn="b"/>
                      <a:r>
                        <a:rPr lang="en-US" sz="1800" b="1" i="0" u="none" strike="noStrike" dirty="0">
                          <a:solidFill>
                            <a:srgbClr val="000000"/>
                          </a:solidFill>
                          <a:effectLst/>
                          <a:latin typeface="Calibri" panose="020F0502020204030204" pitchFamily="34" charset="0"/>
                        </a:rPr>
                        <a:t>CS Team Points</a:t>
                      </a:r>
                    </a:p>
                  </a:txBody>
                  <a:tcPr marL="9525" marR="9525" marT="9525" marB="0" anchor="b">
                    <a:solidFill>
                      <a:srgbClr val="FFC000"/>
                    </a:solidFill>
                  </a:tcPr>
                </a:tc>
                <a:tc>
                  <a:txBody>
                    <a:bodyPr/>
                    <a:lstStyle/>
                    <a:p>
                      <a:pPr algn="ctr" fontAlgn="b"/>
                      <a:r>
                        <a:rPr lang="en-US" sz="1800" b="1" i="0" u="none" strike="noStrike" dirty="0">
                          <a:solidFill>
                            <a:srgbClr val="000000"/>
                          </a:solidFill>
                          <a:effectLst/>
                          <a:latin typeface="Calibri" panose="020F0502020204030204" pitchFamily="34" charset="0"/>
                        </a:rPr>
                        <a:t>MOV/CS Multiplier (5.5X avg)</a:t>
                      </a:r>
                    </a:p>
                  </a:txBody>
                  <a:tcPr marL="9525" marR="9525" marT="9525" marB="0" anchor="b">
                    <a:solidFill>
                      <a:srgbClr val="FFC000"/>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800" b="1" i="0" u="none" strike="noStrike" dirty="0">
                          <a:solidFill>
                            <a:srgbClr val="000000"/>
                          </a:solidFill>
                          <a:effectLst/>
                          <a:latin typeface="Calibri" panose="020F0502020204030204" pitchFamily="34" charset="0"/>
                        </a:rPr>
                        <a:t>MOV&gt;CS Place Differential</a:t>
                      </a:r>
                    </a:p>
                  </a:txBody>
                  <a:tcPr marL="9525" marR="9525" marT="9525" marB="0" anchor="b">
                    <a:solidFill>
                      <a:srgbClr val="FFC000"/>
                    </a:solidFill>
                  </a:tcPr>
                </a:tc>
                <a:extLst>
                  <a:ext uri="{0D108BD9-81ED-4DB2-BD59-A6C34878D82A}">
                    <a16:rowId xmlns:a16="http://schemas.microsoft.com/office/drawing/2014/main" val="4287037075"/>
                  </a:ext>
                </a:extLst>
              </a:tr>
              <a:tr h="253094">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45964861"/>
                  </a:ext>
                </a:extLst>
              </a:tr>
              <a:tr h="253094">
                <a:tc>
                  <a:txBody>
                    <a:bodyPr/>
                    <a:lstStyle/>
                    <a:p>
                      <a:pPr algn="ctr" fontAlgn="b"/>
                      <a:r>
                        <a:rPr lang="en-US" sz="1800" b="1" u="none" strike="noStrike">
                          <a:effectLst/>
                        </a:rPr>
                        <a:t>56</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58</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Chattanooga</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3</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i="0" u="none" strike="noStrike" dirty="0">
                          <a:solidFill>
                            <a:srgbClr val="000000"/>
                          </a:solidFill>
                          <a:effectLst/>
                          <a:latin typeface="Calibri" panose="020F0502020204030204" pitchFamily="34" charset="0"/>
                        </a:rPr>
                        <a:t>1.0</a:t>
                      </a:r>
                    </a:p>
                  </a:txBody>
                  <a:tcPr marL="9525" marR="9525" marT="9525" marB="0" anchor="b"/>
                </a:tc>
                <a:tc>
                  <a:txBody>
                    <a:bodyPr/>
                    <a:lstStyle/>
                    <a:p>
                      <a:pPr algn="ctr" fontAlgn="b"/>
                      <a:r>
                        <a:rPr lang="en-US" sz="1800" b="1" u="none" strike="noStrike">
                          <a:effectLst/>
                        </a:rPr>
                        <a:t>3.00</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37642326"/>
                  </a:ext>
                </a:extLst>
              </a:tr>
              <a:tr h="253094">
                <a:tc>
                  <a:txBody>
                    <a:bodyPr/>
                    <a:lstStyle/>
                    <a:p>
                      <a:pPr algn="ctr" fontAlgn="b"/>
                      <a:r>
                        <a:rPr lang="en-US" sz="1800" b="1" u="none" strike="noStrike" dirty="0">
                          <a:effectLst/>
                        </a:rPr>
                        <a:t>56</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59</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Cleveland State</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i="0" u="none" strike="noStrike" dirty="0">
                          <a:solidFill>
                            <a:srgbClr val="000000"/>
                          </a:solidFill>
                          <a:effectLst/>
                          <a:latin typeface="Calibri" panose="020F0502020204030204" pitchFamily="34" charset="0"/>
                        </a:rPr>
                        <a:t>1.0</a:t>
                      </a:r>
                    </a:p>
                  </a:txBody>
                  <a:tcPr marL="9525" marR="9525" marT="9525" marB="0" anchor="b">
                    <a:solidFill>
                      <a:schemeClr val="tx1">
                        <a:lumMod val="85000"/>
                      </a:schemeClr>
                    </a:solidFill>
                  </a:tcPr>
                </a:tc>
                <a:tc>
                  <a:txBody>
                    <a:bodyPr/>
                    <a:lstStyle/>
                    <a:p>
                      <a:pPr algn="ctr" fontAlgn="b"/>
                      <a:r>
                        <a:rPr lang="en-US" sz="1800" b="1" u="none" strike="noStrike" dirty="0">
                          <a:effectLst/>
                        </a:rPr>
                        <a:t>2.00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-3</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3436557576"/>
                  </a:ext>
                </a:extLst>
              </a:tr>
              <a:tr h="253094">
                <a:tc>
                  <a:txBody>
                    <a:bodyPr/>
                    <a:lstStyle/>
                    <a:p>
                      <a:pPr algn="ctr" fontAlgn="b"/>
                      <a:r>
                        <a:rPr lang="en-US" sz="1800" b="1" u="none" strike="noStrike">
                          <a:effectLst/>
                        </a:rPr>
                        <a:t>56</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54</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CSU Bakersfield</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5</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i="0" u="none" strike="noStrike" dirty="0">
                          <a:solidFill>
                            <a:srgbClr val="000000"/>
                          </a:solidFill>
                          <a:effectLst/>
                          <a:latin typeface="Calibri" panose="020F0502020204030204" pitchFamily="34" charset="0"/>
                        </a:rPr>
                        <a:t>1.0</a:t>
                      </a:r>
                    </a:p>
                  </a:txBody>
                  <a:tcPr marL="9525" marR="9525" marT="9525" marB="0" anchor="b"/>
                </a:tc>
                <a:tc>
                  <a:txBody>
                    <a:bodyPr/>
                    <a:lstStyle/>
                    <a:p>
                      <a:pPr algn="ctr" fontAlgn="b"/>
                      <a:r>
                        <a:rPr lang="en-US" sz="1800" b="1" u="none" strike="noStrike">
                          <a:effectLst/>
                        </a:rPr>
                        <a:t>5.00</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53880294"/>
                  </a:ext>
                </a:extLst>
              </a:tr>
              <a:tr h="253094">
                <a:tc>
                  <a:txBody>
                    <a:bodyPr/>
                    <a:lstStyle/>
                    <a:p>
                      <a:pPr algn="ctr" fontAlgn="b"/>
                      <a:r>
                        <a:rPr lang="en-US" sz="1800" b="1" u="none" strike="noStrike" dirty="0">
                          <a:effectLst/>
                        </a:rPr>
                        <a:t>56</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54</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Indiana</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5</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i="0" u="none" strike="noStrike" dirty="0">
                          <a:solidFill>
                            <a:srgbClr val="000000"/>
                          </a:solidFill>
                          <a:effectLst/>
                          <a:latin typeface="Calibri" panose="020F0502020204030204" pitchFamily="34" charset="0"/>
                        </a:rPr>
                        <a:t>1.0</a:t>
                      </a:r>
                    </a:p>
                  </a:txBody>
                  <a:tcPr marL="9525" marR="9525" marT="9525" marB="0" anchor="b">
                    <a:solidFill>
                      <a:schemeClr val="tx1">
                        <a:lumMod val="85000"/>
                      </a:schemeClr>
                    </a:solidFill>
                  </a:tcPr>
                </a:tc>
                <a:tc>
                  <a:txBody>
                    <a:bodyPr/>
                    <a:lstStyle/>
                    <a:p>
                      <a:pPr algn="ctr" fontAlgn="b"/>
                      <a:r>
                        <a:rPr lang="en-US" sz="1800" b="1" u="none" strike="noStrike" dirty="0">
                          <a:effectLst/>
                        </a:rPr>
                        <a:t>5.00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1172859782"/>
                  </a:ext>
                </a:extLst>
              </a:tr>
              <a:tr h="253094">
                <a:tc>
                  <a:txBody>
                    <a:bodyPr/>
                    <a:lstStyle/>
                    <a:p>
                      <a:pPr algn="ctr" fontAlgn="b"/>
                      <a:r>
                        <a:rPr lang="en-US" sz="1800" b="1" u="none" strike="noStrike">
                          <a:effectLst/>
                        </a:rPr>
                        <a:t>56</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59</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Kent State</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i="0" u="none" strike="noStrike" dirty="0">
                          <a:solidFill>
                            <a:srgbClr val="000000"/>
                          </a:solidFill>
                          <a:effectLst/>
                          <a:latin typeface="Calibri" panose="020F0502020204030204" pitchFamily="34" charset="0"/>
                        </a:rPr>
                        <a:t>1.0</a:t>
                      </a:r>
                    </a:p>
                  </a:txBody>
                  <a:tcPr marL="9525" marR="9525" marT="9525" marB="0" anchor="b"/>
                </a:tc>
                <a:tc>
                  <a:txBody>
                    <a:bodyPr/>
                    <a:lstStyle/>
                    <a:p>
                      <a:pPr algn="ctr" fontAlgn="b"/>
                      <a:r>
                        <a:rPr lang="en-US" sz="1800" b="1" u="none" strike="noStrike">
                          <a:effectLst/>
                        </a:rPr>
                        <a:t>2.00</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-3</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01362571"/>
                  </a:ext>
                </a:extLst>
              </a:tr>
              <a:tr h="253094">
                <a:tc>
                  <a:txBody>
                    <a:bodyPr/>
                    <a:lstStyle/>
                    <a:p>
                      <a:pPr algn="ctr" fontAlgn="b"/>
                      <a:r>
                        <a:rPr lang="en-US" sz="1800" b="1" u="none" strike="noStrike" dirty="0">
                          <a:effectLst/>
                        </a:rPr>
                        <a:t>61</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61</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i="0" u="none" strike="noStrike" dirty="0">
                          <a:solidFill>
                            <a:srgbClr val="000000"/>
                          </a:solidFill>
                          <a:effectLst/>
                          <a:latin typeface="+mj-lt"/>
                        </a:rPr>
                        <a:t>Buffalo</a:t>
                      </a:r>
                    </a:p>
                  </a:txBody>
                  <a:tcPr marL="9525" marR="9525" marT="9525" marB="0" anchor="b">
                    <a:solidFill>
                      <a:schemeClr val="tx1">
                        <a:lumMod val="85000"/>
                      </a:schemeClr>
                    </a:solidFill>
                  </a:tcPr>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i="0" u="none" strike="noStrike" dirty="0">
                          <a:solidFill>
                            <a:srgbClr val="000000"/>
                          </a:solidFill>
                          <a:effectLst/>
                          <a:latin typeface="Calibri" panose="020F0502020204030204" pitchFamily="34" charset="0"/>
                        </a:rPr>
                        <a:t>0.0</a:t>
                      </a:r>
                    </a:p>
                  </a:txBody>
                  <a:tcPr marL="9525" marR="9525" marT="9525" marB="0" anchor="b">
                    <a:solidFill>
                      <a:schemeClr val="tx1">
                        <a:lumMod val="85000"/>
                      </a:schemeClr>
                    </a:solidFill>
                  </a:tcPr>
                </a:tc>
                <a:tc>
                  <a:txBody>
                    <a:bodyPr/>
                    <a:lstStyle/>
                    <a:p>
                      <a:pPr algn="ctr" fontAlgn="b"/>
                      <a:r>
                        <a:rPr lang="en-US" sz="1800" b="1" u="none" strike="noStrike" dirty="0">
                          <a:effectLst/>
                        </a:rPr>
                        <a:t>N/A</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1721960551"/>
                  </a:ext>
                </a:extLst>
              </a:tr>
              <a:tr h="253094">
                <a:tc>
                  <a:txBody>
                    <a:bodyPr/>
                    <a:lstStyle/>
                    <a:p>
                      <a:pPr algn="ctr" fontAlgn="b"/>
                      <a:r>
                        <a:rPr lang="en-US" sz="1800" b="1" u="none" strike="noStrike">
                          <a:effectLst/>
                        </a:rPr>
                        <a:t>61</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61</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Edinboro</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0</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i="0" u="none" strike="noStrike" dirty="0">
                          <a:solidFill>
                            <a:srgbClr val="000000"/>
                          </a:solidFill>
                          <a:effectLst/>
                          <a:latin typeface="Calibri" panose="020F0502020204030204" pitchFamily="34" charset="0"/>
                        </a:rPr>
                        <a:t>0.0</a:t>
                      </a:r>
                    </a:p>
                  </a:txBody>
                  <a:tcPr marL="9525" marR="9525" marT="9525" marB="0" anchor="b"/>
                </a:tc>
                <a:tc>
                  <a:txBody>
                    <a:bodyPr/>
                    <a:lstStyle/>
                    <a:p>
                      <a:pPr algn="ctr" fontAlgn="b"/>
                      <a:r>
                        <a:rPr lang="en-US" sz="1800" b="1" u="none" strike="noStrike">
                          <a:effectLst/>
                        </a:rPr>
                        <a:t>N/A</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15801202"/>
                  </a:ext>
                </a:extLst>
              </a:tr>
              <a:tr h="253094">
                <a:tc>
                  <a:txBody>
                    <a:bodyPr/>
                    <a:lstStyle/>
                    <a:p>
                      <a:pPr algn="ctr" fontAlgn="b"/>
                      <a:r>
                        <a:rPr lang="en-US" sz="1800" b="1" u="none" strike="noStrike" dirty="0">
                          <a:effectLst/>
                        </a:rPr>
                        <a:t>61</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61</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F&amp;M</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i="0" u="none" strike="noStrike" dirty="0">
                          <a:solidFill>
                            <a:srgbClr val="000000"/>
                          </a:solidFill>
                          <a:effectLst/>
                          <a:latin typeface="Calibri" panose="020F0502020204030204" pitchFamily="34" charset="0"/>
                        </a:rPr>
                        <a:t>0.0</a:t>
                      </a:r>
                    </a:p>
                  </a:txBody>
                  <a:tcPr marL="9525" marR="9525" marT="9525" marB="0" anchor="b">
                    <a:solidFill>
                      <a:schemeClr val="tx1">
                        <a:lumMod val="85000"/>
                      </a:schemeClr>
                    </a:solidFill>
                  </a:tcPr>
                </a:tc>
                <a:tc>
                  <a:txBody>
                    <a:bodyPr/>
                    <a:lstStyle/>
                    <a:p>
                      <a:pPr algn="ctr" fontAlgn="b"/>
                      <a:r>
                        <a:rPr lang="en-US" sz="1800" b="1" u="none" strike="noStrike" dirty="0">
                          <a:effectLst/>
                        </a:rPr>
                        <a:t>N/A</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982526415"/>
                  </a:ext>
                </a:extLst>
              </a:tr>
              <a:tr h="253094">
                <a:tc>
                  <a:txBody>
                    <a:bodyPr/>
                    <a:lstStyle/>
                    <a:p>
                      <a:pPr algn="ctr" fontAlgn="b"/>
                      <a:r>
                        <a:rPr lang="en-US" sz="1800" b="1" u="none" strike="noStrike">
                          <a:effectLst/>
                        </a:rPr>
                        <a:t>61</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61</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Gardner-Webb</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0</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i="0" u="none" strike="noStrike" dirty="0">
                          <a:solidFill>
                            <a:srgbClr val="000000"/>
                          </a:solidFill>
                          <a:effectLst/>
                          <a:latin typeface="Calibri" panose="020F0502020204030204" pitchFamily="34" charset="0"/>
                        </a:rPr>
                        <a:t>0.0</a:t>
                      </a:r>
                    </a:p>
                  </a:txBody>
                  <a:tcPr marL="9525" marR="9525" marT="9525" marB="0" anchor="b"/>
                </a:tc>
                <a:tc>
                  <a:txBody>
                    <a:bodyPr/>
                    <a:lstStyle/>
                    <a:p>
                      <a:pPr algn="ctr" fontAlgn="b"/>
                      <a:r>
                        <a:rPr lang="en-US" sz="1800" b="1" u="none" strike="noStrike" dirty="0">
                          <a:effectLst/>
                        </a:rPr>
                        <a:t>N/A</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32253236"/>
                  </a:ext>
                </a:extLst>
              </a:tr>
              <a:tr h="253094">
                <a:tc>
                  <a:txBody>
                    <a:bodyPr/>
                    <a:lstStyle/>
                    <a:p>
                      <a:pPr algn="ctr" fontAlgn="b"/>
                      <a:r>
                        <a:rPr lang="en-US" sz="1800" b="1" u="none" strike="noStrike" dirty="0">
                          <a:effectLst/>
                        </a:rPr>
                        <a:t>61</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61</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Hofstra</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i="0" u="none" strike="noStrike" dirty="0">
                          <a:solidFill>
                            <a:srgbClr val="000000"/>
                          </a:solidFill>
                          <a:effectLst/>
                          <a:latin typeface="Calibri" panose="020F0502020204030204" pitchFamily="34" charset="0"/>
                        </a:rPr>
                        <a:t>0.0</a:t>
                      </a:r>
                    </a:p>
                  </a:txBody>
                  <a:tcPr marL="9525" marR="9525" marT="9525" marB="0" anchor="b">
                    <a:solidFill>
                      <a:schemeClr val="tx1">
                        <a:lumMod val="85000"/>
                      </a:schemeClr>
                    </a:solidFill>
                  </a:tcPr>
                </a:tc>
                <a:tc>
                  <a:txBody>
                    <a:bodyPr/>
                    <a:lstStyle/>
                    <a:p>
                      <a:pPr algn="ctr" fontAlgn="b"/>
                      <a:r>
                        <a:rPr lang="en-US" sz="1800" b="1" u="none" strike="noStrike" dirty="0">
                          <a:effectLst/>
                        </a:rPr>
                        <a:t>N/A</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951796348"/>
                  </a:ext>
                </a:extLst>
              </a:tr>
              <a:tr h="253094">
                <a:tc>
                  <a:txBody>
                    <a:bodyPr/>
                    <a:lstStyle/>
                    <a:p>
                      <a:pPr algn="ctr" fontAlgn="b"/>
                      <a:r>
                        <a:rPr lang="en-US" sz="1800" b="1" u="none" strike="noStrike">
                          <a:effectLst/>
                        </a:rPr>
                        <a:t>61</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61</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Ohio</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a:effectLst/>
                        </a:rPr>
                        <a:t>0</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i="0" u="none" strike="noStrike" dirty="0">
                          <a:solidFill>
                            <a:srgbClr val="000000"/>
                          </a:solidFill>
                          <a:effectLst/>
                          <a:latin typeface="Calibri" panose="020F0502020204030204" pitchFamily="34" charset="0"/>
                        </a:rPr>
                        <a:t>0.0</a:t>
                      </a:r>
                    </a:p>
                  </a:txBody>
                  <a:tcPr marL="9525" marR="9525" marT="9525" marB="0" anchor="b"/>
                </a:tc>
                <a:tc>
                  <a:txBody>
                    <a:bodyPr/>
                    <a:lstStyle/>
                    <a:p>
                      <a:pPr algn="ctr" fontAlgn="b"/>
                      <a:r>
                        <a:rPr lang="en-US" sz="1800" b="1" u="none" strike="noStrike">
                          <a:effectLst/>
                        </a:rPr>
                        <a:t>N/A</a:t>
                      </a:r>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1" u="none" strike="noStrike" dirty="0">
                          <a:effectLst/>
                        </a:rPr>
                        <a:t>0</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9408668"/>
                  </a:ext>
                </a:extLst>
              </a:tr>
            </a:tbl>
          </a:graphicData>
        </a:graphic>
      </p:graphicFrame>
      <p:sp>
        <p:nvSpPr>
          <p:cNvPr id="5" name="TextBox 4">
            <a:extLst>
              <a:ext uri="{FF2B5EF4-FFF2-40B4-BE49-F238E27FC236}">
                <a16:creationId xmlns:a16="http://schemas.microsoft.com/office/drawing/2014/main" id="{D4B2BE49-45AF-DF79-A09F-30F88727AE4C}"/>
              </a:ext>
            </a:extLst>
          </p:cNvPr>
          <p:cNvSpPr txBox="1"/>
          <p:nvPr/>
        </p:nvSpPr>
        <p:spPr>
          <a:xfrm>
            <a:off x="10750609" y="878198"/>
            <a:ext cx="1239442" cy="830997"/>
          </a:xfrm>
          <a:prstGeom prst="rect">
            <a:avLst/>
          </a:prstGeom>
          <a:noFill/>
        </p:spPr>
        <p:txBody>
          <a:bodyPr wrap="none" rtlCol="0">
            <a:spAutoFit/>
          </a:bodyPr>
          <a:lstStyle/>
          <a:p>
            <a:pPr algn="ctr"/>
            <a:r>
              <a:rPr lang="en-US" sz="2400" dirty="0"/>
              <a:t>Episode</a:t>
            </a:r>
          </a:p>
          <a:p>
            <a:pPr algn="ctr"/>
            <a:r>
              <a:rPr lang="en-US" sz="2400" dirty="0"/>
              <a:t>14-23</a:t>
            </a:r>
          </a:p>
        </p:txBody>
      </p:sp>
      <p:sp>
        <p:nvSpPr>
          <p:cNvPr id="6" name="TextBox 5">
            <a:extLst>
              <a:ext uri="{FF2B5EF4-FFF2-40B4-BE49-F238E27FC236}">
                <a16:creationId xmlns:a16="http://schemas.microsoft.com/office/drawing/2014/main" id="{A6F54431-339E-942C-ACCE-013A5ABE0483}"/>
              </a:ext>
            </a:extLst>
          </p:cNvPr>
          <p:cNvSpPr txBox="1"/>
          <p:nvPr/>
        </p:nvSpPr>
        <p:spPr>
          <a:xfrm>
            <a:off x="461473" y="0"/>
            <a:ext cx="10592580" cy="646331"/>
          </a:xfrm>
          <a:prstGeom prst="rect">
            <a:avLst/>
          </a:prstGeom>
          <a:noFill/>
        </p:spPr>
        <p:txBody>
          <a:bodyPr wrap="none" rtlCol="0">
            <a:spAutoFit/>
          </a:bodyPr>
          <a:lstStyle/>
          <a:p>
            <a:pPr algn="ctr"/>
            <a:r>
              <a:rPr lang="en-US" dirty="0">
                <a:solidFill>
                  <a:srgbClr val="FFFF00"/>
                </a:solidFill>
              </a:rPr>
              <a:t>How did Wrestling get in the position where many fans did not understand the tournament scoring?  </a:t>
            </a:r>
          </a:p>
          <a:p>
            <a:pPr algn="ctr"/>
            <a:r>
              <a:rPr lang="en-US" dirty="0">
                <a:solidFill>
                  <a:srgbClr val="FFFF00"/>
                </a:solidFill>
              </a:rPr>
              <a:t>Where there many small changes or tweaks over the years?</a:t>
            </a:r>
          </a:p>
        </p:txBody>
      </p:sp>
    </p:spTree>
    <p:extLst>
      <p:ext uri="{BB962C8B-B14F-4D97-AF65-F5344CB8AC3E}">
        <p14:creationId xmlns:p14="http://schemas.microsoft.com/office/powerpoint/2010/main" val="4034027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9E6B7-D015-4D92-B4E3-DDEB4034B58E}"/>
              </a:ext>
            </a:extLst>
          </p:cNvPr>
          <p:cNvSpPr>
            <a:spLocks noGrp="1"/>
          </p:cNvSpPr>
          <p:nvPr>
            <p:ph type="title"/>
          </p:nvPr>
        </p:nvSpPr>
        <p:spPr/>
        <p:txBody>
          <a:bodyPr>
            <a:normAutofit/>
          </a:bodyPr>
          <a:lstStyle/>
          <a:p>
            <a:pPr algn="ctr"/>
            <a:r>
              <a:rPr lang="en-US" sz="3200" dirty="0"/>
              <a:t>The two systems are very highly correlated.  Almost exactly.  Correlation runs from +1 to -1.</a:t>
            </a:r>
          </a:p>
        </p:txBody>
      </p:sp>
      <p:graphicFrame>
        <p:nvGraphicFramePr>
          <p:cNvPr id="4" name="Content Placeholder 3">
            <a:extLst>
              <a:ext uri="{FF2B5EF4-FFF2-40B4-BE49-F238E27FC236}">
                <a16:creationId xmlns:a16="http://schemas.microsoft.com/office/drawing/2014/main" id="{2E3F086F-6FA5-7BDB-E683-3A767EDD7989}"/>
              </a:ext>
            </a:extLst>
          </p:cNvPr>
          <p:cNvGraphicFramePr>
            <a:graphicFrameLocks noGrp="1"/>
          </p:cNvGraphicFramePr>
          <p:nvPr>
            <p:ph idx="1"/>
          </p:nvPr>
        </p:nvGraphicFramePr>
        <p:xfrm>
          <a:off x="837488" y="2546647"/>
          <a:ext cx="9220912" cy="3915933"/>
        </p:xfrm>
        <a:graphic>
          <a:graphicData uri="http://schemas.openxmlformats.org/drawingml/2006/table">
            <a:tbl>
              <a:tblPr>
                <a:tableStyleId>{5C22544A-7EE6-4342-B048-85BDC9FD1C3A}</a:tableStyleId>
              </a:tblPr>
              <a:tblGrid>
                <a:gridCol w="6748266">
                  <a:extLst>
                    <a:ext uri="{9D8B030D-6E8A-4147-A177-3AD203B41FA5}">
                      <a16:colId xmlns:a16="http://schemas.microsoft.com/office/drawing/2014/main" val="298474774"/>
                    </a:ext>
                  </a:extLst>
                </a:gridCol>
                <a:gridCol w="2472646">
                  <a:extLst>
                    <a:ext uri="{9D8B030D-6E8A-4147-A177-3AD203B41FA5}">
                      <a16:colId xmlns:a16="http://schemas.microsoft.com/office/drawing/2014/main" val="316604894"/>
                    </a:ext>
                  </a:extLst>
                </a:gridCol>
              </a:tblGrid>
              <a:tr h="750321">
                <a:tc>
                  <a:txBody>
                    <a:bodyPr/>
                    <a:lstStyle/>
                    <a:p>
                      <a:pPr algn="ctr" fontAlgn="b"/>
                      <a:r>
                        <a:rPr lang="en-US" sz="3600" b="1" u="none" strike="noStrike" dirty="0">
                          <a:effectLst/>
                        </a:rPr>
                        <a:t>Category</a:t>
                      </a:r>
                      <a:endParaRPr lang="en-US" sz="3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3600" b="1" u="none" strike="noStrike" dirty="0">
                          <a:effectLst/>
                        </a:rPr>
                        <a:t>Correlation</a:t>
                      </a:r>
                      <a:endParaRPr lang="en-US" sz="3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648845411"/>
                  </a:ext>
                </a:extLst>
              </a:tr>
              <a:tr h="222919">
                <a:tc>
                  <a:txBody>
                    <a:bodyPr/>
                    <a:lstStyle/>
                    <a:p>
                      <a:pPr algn="ctr" fontAlgn="b"/>
                      <a:endParaRPr lang="en-US" sz="3600" b="1" i="0" u="none" strike="noStrike" dirty="0">
                        <a:solidFill>
                          <a:srgbClr val="000000"/>
                        </a:solidFill>
                        <a:effectLst/>
                        <a:latin typeface="Calibri" panose="020F0502020204030204" pitchFamily="34" charset="0"/>
                      </a:endParaRPr>
                    </a:p>
                  </a:txBody>
                  <a:tcPr marL="9525" marR="9525" marT="9525" marB="0" anchor="b">
                    <a:solidFill>
                      <a:schemeClr val="accent2"/>
                    </a:solidFill>
                  </a:tcPr>
                </a:tc>
                <a:tc>
                  <a:txBody>
                    <a:bodyPr/>
                    <a:lstStyle/>
                    <a:p>
                      <a:pPr algn="ctr" fontAlgn="b"/>
                      <a:endParaRPr lang="en-US" sz="3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61631396"/>
                  </a:ext>
                </a:extLst>
              </a:tr>
              <a:tr h="750321">
                <a:tc>
                  <a:txBody>
                    <a:bodyPr/>
                    <a:lstStyle/>
                    <a:p>
                      <a:pPr algn="ctr" fontAlgn="b"/>
                      <a:r>
                        <a:rPr lang="en-US" sz="3600" b="1" u="none" strike="noStrike" dirty="0">
                          <a:effectLst/>
                        </a:rPr>
                        <a:t>Correlation MOV &amp; CS by points</a:t>
                      </a:r>
                      <a:endParaRPr lang="en-US" sz="3600" b="1" i="0" u="none" strike="noStrike" dirty="0">
                        <a:solidFill>
                          <a:srgbClr val="000000"/>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3600" b="1" u="none" strike="noStrike" dirty="0">
                          <a:effectLst/>
                        </a:rPr>
                        <a:t>+0.9989</a:t>
                      </a:r>
                      <a:endParaRPr lang="en-US" sz="3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3847276"/>
                  </a:ext>
                </a:extLst>
              </a:tr>
              <a:tr h="750321">
                <a:tc>
                  <a:txBody>
                    <a:bodyPr/>
                    <a:lstStyle/>
                    <a:p>
                      <a:pPr algn="ctr" fontAlgn="b"/>
                      <a:r>
                        <a:rPr lang="en-US" sz="3600" b="1" u="none" strike="noStrike" dirty="0">
                          <a:effectLst/>
                        </a:rPr>
                        <a:t>Correlation MOV &amp; CS Points by school</a:t>
                      </a:r>
                      <a:endParaRPr lang="en-US" sz="3600" b="1" i="0" u="none" strike="noStrike" dirty="0">
                        <a:solidFill>
                          <a:srgbClr val="000000"/>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3600" b="1" u="none" strike="noStrike" dirty="0">
                          <a:effectLst/>
                        </a:rPr>
                        <a:t>+0.9974</a:t>
                      </a:r>
                      <a:endParaRPr lang="en-US" sz="3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59090659"/>
                  </a:ext>
                </a:extLst>
              </a:tr>
              <a:tr h="750321">
                <a:tc>
                  <a:txBody>
                    <a:bodyPr/>
                    <a:lstStyle/>
                    <a:p>
                      <a:pPr algn="ctr" fontAlgn="b"/>
                      <a:r>
                        <a:rPr lang="en-US" sz="3600" b="1" u="none" strike="noStrike" dirty="0">
                          <a:effectLst/>
                        </a:rPr>
                        <a:t>Correlation Place by school</a:t>
                      </a:r>
                      <a:endParaRPr lang="en-US" sz="3600" b="1" i="0" u="none" strike="noStrike" dirty="0">
                        <a:solidFill>
                          <a:srgbClr val="000000"/>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3600" b="1" u="none" strike="noStrike" dirty="0">
                          <a:effectLst/>
                        </a:rPr>
                        <a:t>+0.9943</a:t>
                      </a:r>
                      <a:endParaRPr lang="en-US" sz="3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33949373"/>
                  </a:ext>
                </a:extLst>
              </a:tr>
            </a:tbl>
          </a:graphicData>
        </a:graphic>
      </p:graphicFrame>
      <p:sp>
        <p:nvSpPr>
          <p:cNvPr id="5" name="TextBox 4">
            <a:extLst>
              <a:ext uri="{FF2B5EF4-FFF2-40B4-BE49-F238E27FC236}">
                <a16:creationId xmlns:a16="http://schemas.microsoft.com/office/drawing/2014/main" id="{C71AE27A-2E28-3DD1-C1E9-2CB4055B354D}"/>
              </a:ext>
            </a:extLst>
          </p:cNvPr>
          <p:cNvSpPr txBox="1"/>
          <p:nvPr/>
        </p:nvSpPr>
        <p:spPr>
          <a:xfrm>
            <a:off x="10737202" y="897309"/>
            <a:ext cx="1239442" cy="830997"/>
          </a:xfrm>
          <a:prstGeom prst="rect">
            <a:avLst/>
          </a:prstGeom>
          <a:noFill/>
        </p:spPr>
        <p:txBody>
          <a:bodyPr wrap="none" rtlCol="0">
            <a:spAutoFit/>
          </a:bodyPr>
          <a:lstStyle/>
          <a:p>
            <a:pPr algn="ctr"/>
            <a:r>
              <a:rPr lang="en-US" sz="2400" dirty="0"/>
              <a:t>Episode</a:t>
            </a:r>
          </a:p>
          <a:p>
            <a:pPr algn="ctr"/>
            <a:r>
              <a:rPr lang="en-US" sz="2400" dirty="0"/>
              <a:t>14-24</a:t>
            </a:r>
          </a:p>
        </p:txBody>
      </p:sp>
      <p:sp>
        <p:nvSpPr>
          <p:cNvPr id="6" name="TextBox 5">
            <a:extLst>
              <a:ext uri="{FF2B5EF4-FFF2-40B4-BE49-F238E27FC236}">
                <a16:creationId xmlns:a16="http://schemas.microsoft.com/office/drawing/2014/main" id="{1D862511-5C2B-ACCE-D226-A27593F40298}"/>
              </a:ext>
            </a:extLst>
          </p:cNvPr>
          <p:cNvSpPr txBox="1"/>
          <p:nvPr/>
        </p:nvSpPr>
        <p:spPr>
          <a:xfrm>
            <a:off x="170915" y="140959"/>
            <a:ext cx="11458586" cy="400110"/>
          </a:xfrm>
          <a:prstGeom prst="rect">
            <a:avLst/>
          </a:prstGeom>
          <a:noFill/>
        </p:spPr>
        <p:txBody>
          <a:bodyPr wrap="none" rtlCol="0">
            <a:spAutoFit/>
          </a:bodyPr>
          <a:lstStyle/>
          <a:p>
            <a:r>
              <a:rPr lang="en-US" sz="2000" dirty="0">
                <a:solidFill>
                  <a:srgbClr val="FFFF00"/>
                </a:solidFill>
              </a:rPr>
              <a:t>How correlated are the team placements by points, specific team’s points, and team placements?</a:t>
            </a:r>
          </a:p>
        </p:txBody>
      </p:sp>
    </p:spTree>
    <p:extLst>
      <p:ext uri="{BB962C8B-B14F-4D97-AF65-F5344CB8AC3E}">
        <p14:creationId xmlns:p14="http://schemas.microsoft.com/office/powerpoint/2010/main" val="771743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0CC31-0BBB-0E90-4EB6-05CB925E086C}"/>
              </a:ext>
            </a:extLst>
          </p:cNvPr>
          <p:cNvSpPr>
            <a:spLocks noGrp="1"/>
          </p:cNvSpPr>
          <p:nvPr>
            <p:ph type="title"/>
          </p:nvPr>
        </p:nvSpPr>
        <p:spPr/>
        <p:txBody>
          <a:bodyPr>
            <a:noAutofit/>
          </a:bodyPr>
          <a:lstStyle/>
          <a:p>
            <a:pPr algn="ctr"/>
            <a:r>
              <a:rPr lang="en-US" sz="3200" dirty="0"/>
              <a:t>MatStats shows that any team with a differential of +/- 4+ is an anomaly. Only 6% of the schools have a place differential of +/-4 or more.</a:t>
            </a:r>
          </a:p>
        </p:txBody>
      </p:sp>
      <p:graphicFrame>
        <p:nvGraphicFramePr>
          <p:cNvPr id="4" name="Content Placeholder 3">
            <a:extLst>
              <a:ext uri="{FF2B5EF4-FFF2-40B4-BE49-F238E27FC236}">
                <a16:creationId xmlns:a16="http://schemas.microsoft.com/office/drawing/2014/main" id="{BD2145C6-DDF7-150D-FA4C-5BF062CD9F75}"/>
              </a:ext>
            </a:extLst>
          </p:cNvPr>
          <p:cNvGraphicFramePr>
            <a:graphicFrameLocks noGrp="1"/>
          </p:cNvGraphicFramePr>
          <p:nvPr>
            <p:ph idx="1"/>
          </p:nvPr>
        </p:nvGraphicFramePr>
        <p:xfrm>
          <a:off x="504200" y="2128697"/>
          <a:ext cx="10417323" cy="4541520"/>
        </p:xfrm>
        <a:graphic>
          <a:graphicData uri="http://schemas.openxmlformats.org/drawingml/2006/table">
            <a:tbl>
              <a:tblPr>
                <a:tableStyleId>{5C22544A-7EE6-4342-B048-85BDC9FD1C3A}</a:tableStyleId>
              </a:tblPr>
              <a:tblGrid>
                <a:gridCol w="3292521">
                  <a:extLst>
                    <a:ext uri="{9D8B030D-6E8A-4147-A177-3AD203B41FA5}">
                      <a16:colId xmlns:a16="http://schemas.microsoft.com/office/drawing/2014/main" val="2586063232"/>
                    </a:ext>
                  </a:extLst>
                </a:gridCol>
                <a:gridCol w="3184570">
                  <a:extLst>
                    <a:ext uri="{9D8B030D-6E8A-4147-A177-3AD203B41FA5}">
                      <a16:colId xmlns:a16="http://schemas.microsoft.com/office/drawing/2014/main" val="1907883726"/>
                    </a:ext>
                  </a:extLst>
                </a:gridCol>
                <a:gridCol w="3940232">
                  <a:extLst>
                    <a:ext uri="{9D8B030D-6E8A-4147-A177-3AD203B41FA5}">
                      <a16:colId xmlns:a16="http://schemas.microsoft.com/office/drawing/2014/main" val="2432089637"/>
                    </a:ext>
                  </a:extLst>
                </a:gridCol>
              </a:tblGrid>
              <a:tr h="251933">
                <a:tc>
                  <a:txBody>
                    <a:bodyPr/>
                    <a:lstStyle/>
                    <a:p>
                      <a:pPr algn="ctr" fontAlgn="b"/>
                      <a:r>
                        <a:rPr lang="en-US" sz="1600" b="1" u="none" strike="noStrike" dirty="0">
                          <a:effectLst/>
                        </a:rPr>
                        <a:t>Spread +/- (MOV over CS)</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Number</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School</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2514572100"/>
                  </a:ext>
                </a:extLst>
              </a:tr>
              <a:tr h="251933">
                <a:tc>
                  <a:txBody>
                    <a:bodyPr/>
                    <a:lstStyle/>
                    <a:p>
                      <a:pPr algn="ctr" fontAlgn="b"/>
                      <a:r>
                        <a:rPr lang="en-US" sz="1600" b="1" u="none" strike="noStrike" dirty="0">
                          <a:effectLst/>
                        </a:rPr>
                        <a:t>7</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01589268"/>
                  </a:ext>
                </a:extLst>
              </a:tr>
              <a:tr h="251933">
                <a:tc>
                  <a:txBody>
                    <a:bodyPr/>
                    <a:lstStyle/>
                    <a:p>
                      <a:pPr algn="ctr" fontAlgn="b"/>
                      <a:r>
                        <a:rPr lang="en-US" sz="1600" b="1" u="none" strike="noStrike">
                          <a:effectLst/>
                        </a:rPr>
                        <a:t>6</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34559997"/>
                  </a:ext>
                </a:extLst>
              </a:tr>
              <a:tr h="251933">
                <a:tc>
                  <a:txBody>
                    <a:bodyPr/>
                    <a:lstStyle/>
                    <a:p>
                      <a:pPr algn="ctr" fontAlgn="b"/>
                      <a:r>
                        <a:rPr lang="en-US" sz="1600" b="1" u="none" strike="noStrike">
                          <a:effectLst/>
                        </a:rPr>
                        <a:t>5</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rgbClr val="FF0000"/>
                          </a:solidFill>
                          <a:effectLst/>
                        </a:rPr>
                        <a:t>ISU (27% Major +, Overall 2022 26%)</a:t>
                      </a:r>
                      <a:endParaRPr lang="en-US" sz="16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55376803"/>
                  </a:ext>
                </a:extLst>
              </a:tr>
              <a:tr h="251933">
                <a:tc>
                  <a:txBody>
                    <a:bodyPr/>
                    <a:lstStyle/>
                    <a:p>
                      <a:pPr algn="ctr" fontAlgn="b"/>
                      <a:r>
                        <a:rPr lang="en-US" sz="1600" b="1" u="none" strike="noStrike">
                          <a:effectLst/>
                        </a:rPr>
                        <a:t>4</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2</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rgbClr val="FF0000"/>
                          </a:solidFill>
                          <a:effectLst/>
                        </a:rPr>
                        <a:t>Drexel (3/4 wins pins) USMA (37/41 Place)</a:t>
                      </a:r>
                      <a:endParaRPr lang="en-US" sz="16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8102016"/>
                  </a:ext>
                </a:extLst>
              </a:tr>
              <a:tr h="251933">
                <a:tc>
                  <a:txBody>
                    <a:bodyPr/>
                    <a:lstStyle/>
                    <a:p>
                      <a:pPr algn="ctr" fontAlgn="b"/>
                      <a:r>
                        <a:rPr lang="en-US" sz="1600" b="1" u="none" strike="noStrike" dirty="0">
                          <a:effectLst/>
                        </a:rPr>
                        <a:t>3</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30210283"/>
                  </a:ext>
                </a:extLst>
              </a:tr>
              <a:tr h="251933">
                <a:tc>
                  <a:txBody>
                    <a:bodyPr/>
                    <a:lstStyle/>
                    <a:p>
                      <a:pPr algn="ctr" fontAlgn="b"/>
                      <a:r>
                        <a:rPr lang="en-US" sz="1600" b="1" u="none" strike="noStrike">
                          <a:effectLst/>
                        </a:rPr>
                        <a:t>2</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rgbClr val="00B0F0"/>
                          </a:solidFill>
                          <a:effectLst/>
                        </a:rPr>
                        <a:t>9</a:t>
                      </a:r>
                      <a:endParaRPr lang="en-US" sz="1600" b="1" i="0" u="none" strike="noStrike" dirty="0">
                        <a:solidFill>
                          <a:srgbClr val="00B0F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47983821"/>
                  </a:ext>
                </a:extLst>
              </a:tr>
              <a:tr h="251933">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rgbClr val="00B0F0"/>
                          </a:solidFill>
                          <a:effectLst/>
                        </a:rPr>
                        <a:t>2</a:t>
                      </a:r>
                      <a:endParaRPr lang="en-US" sz="1600" b="1" i="0" u="none" strike="noStrike" dirty="0">
                        <a:solidFill>
                          <a:srgbClr val="00B0F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56799556"/>
                  </a:ext>
                </a:extLst>
              </a:tr>
              <a:tr h="251933">
                <a:tc>
                  <a:txBody>
                    <a:bodyPr/>
                    <a:lstStyle/>
                    <a:p>
                      <a:pPr algn="ctr" fontAlgn="b"/>
                      <a:r>
                        <a:rPr lang="en-US" sz="1600" b="1" u="none" strike="noStrike">
                          <a:effectLst/>
                        </a:rPr>
                        <a:t>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rgbClr val="FF0000"/>
                          </a:solidFill>
                          <a:effectLst/>
                        </a:rPr>
                        <a:t>25</a:t>
                      </a:r>
                      <a:endParaRPr lang="en-US" sz="1600" b="1"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96760980"/>
                  </a:ext>
                </a:extLst>
              </a:tr>
              <a:tr h="251933">
                <a:tc>
                  <a:txBody>
                    <a:bodyPr/>
                    <a:lstStyle/>
                    <a:p>
                      <a:pPr algn="ctr" fontAlgn="b"/>
                      <a:r>
                        <a:rPr lang="en-US" sz="1600" b="1" u="none" strike="noStrike">
                          <a:effectLst/>
                        </a:rPr>
                        <a:t>-1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i="0" u="none" strike="noStrike" dirty="0">
                          <a:solidFill>
                            <a:srgbClr val="00B0F0"/>
                          </a:solidFill>
                          <a:effectLst/>
                          <a:latin typeface="Calibri" panose="020F0502020204030204" pitchFamily="34" charset="0"/>
                        </a:rPr>
                        <a:t>9</a:t>
                      </a: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27461870"/>
                  </a:ext>
                </a:extLst>
              </a:tr>
              <a:tr h="251933">
                <a:tc>
                  <a:txBody>
                    <a:bodyPr/>
                    <a:lstStyle/>
                    <a:p>
                      <a:pPr algn="ctr" fontAlgn="b"/>
                      <a:r>
                        <a:rPr lang="en-US" sz="1600" b="1" u="none" strike="noStrike">
                          <a:effectLst/>
                        </a:rPr>
                        <a:t>-2</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rgbClr val="00B0F0"/>
                          </a:solidFill>
                          <a:effectLst/>
                        </a:rPr>
                        <a:t>8</a:t>
                      </a:r>
                      <a:endParaRPr lang="en-US" sz="1600" b="1" i="0" u="none" strike="noStrike" dirty="0">
                        <a:solidFill>
                          <a:srgbClr val="00B0F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86556001"/>
                  </a:ext>
                </a:extLst>
              </a:tr>
              <a:tr h="251933">
                <a:tc>
                  <a:txBody>
                    <a:bodyPr/>
                    <a:lstStyle/>
                    <a:p>
                      <a:pPr algn="ctr" fontAlgn="b"/>
                      <a:r>
                        <a:rPr lang="en-US" sz="1600" b="1" u="none" strike="noStrike">
                          <a:effectLst/>
                        </a:rPr>
                        <a:t>-3</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8</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i="0" u="none" strike="noStrike" dirty="0">
                          <a:solidFill>
                            <a:srgbClr val="FF0000"/>
                          </a:solidFill>
                          <a:effectLst/>
                          <a:latin typeface="Calibri" panose="020F0502020204030204" pitchFamily="34" charset="0"/>
                        </a:rPr>
                        <a:t>There will be more place decreasing</a:t>
                      </a:r>
                    </a:p>
                  </a:txBody>
                  <a:tcPr marL="9525" marR="9525" marT="9525" marB="0" anchor="b"/>
                </a:tc>
                <a:extLst>
                  <a:ext uri="{0D108BD9-81ED-4DB2-BD59-A6C34878D82A}">
                    <a16:rowId xmlns:a16="http://schemas.microsoft.com/office/drawing/2014/main" val="2789571511"/>
                  </a:ext>
                </a:extLst>
              </a:tr>
              <a:tr h="251933">
                <a:tc>
                  <a:txBody>
                    <a:bodyPr/>
                    <a:lstStyle/>
                    <a:p>
                      <a:pPr algn="ctr" fontAlgn="b"/>
                      <a:r>
                        <a:rPr lang="en-US" sz="1600" b="1" u="none" strike="noStrike">
                          <a:effectLst/>
                        </a:rPr>
                        <a:t>-4</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i="0" u="none" strike="noStrike" dirty="0">
                          <a:solidFill>
                            <a:srgbClr val="FF0000"/>
                          </a:solidFill>
                          <a:effectLst/>
                          <a:latin typeface="Calibri" panose="020F0502020204030204" pitchFamily="34" charset="0"/>
                        </a:rPr>
                        <a:t>Due to less team ties in MOV</a:t>
                      </a:r>
                    </a:p>
                  </a:txBody>
                  <a:tcPr marL="9525" marR="9525" marT="9525" marB="0" anchor="b"/>
                </a:tc>
                <a:extLst>
                  <a:ext uri="{0D108BD9-81ED-4DB2-BD59-A6C34878D82A}">
                    <a16:rowId xmlns:a16="http://schemas.microsoft.com/office/drawing/2014/main" val="2313863763"/>
                  </a:ext>
                </a:extLst>
              </a:tr>
              <a:tr h="251933">
                <a:tc>
                  <a:txBody>
                    <a:bodyPr/>
                    <a:lstStyle/>
                    <a:p>
                      <a:pPr algn="ctr" fontAlgn="b"/>
                      <a:r>
                        <a:rPr lang="en-US" sz="1600" b="1" u="none" strike="noStrike">
                          <a:effectLst/>
                        </a:rPr>
                        <a:t>-5</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i="0" u="none" strike="noStrike" dirty="0">
                          <a:solidFill>
                            <a:srgbClr val="FF0000"/>
                          </a:solidFill>
                          <a:effectLst/>
                          <a:latin typeface="Calibri" panose="020F0502020204030204" pitchFamily="34" charset="0"/>
                        </a:rPr>
                        <a:t>MV 16 total team ties, CS 37</a:t>
                      </a:r>
                    </a:p>
                  </a:txBody>
                  <a:tcPr marL="9525" marR="9525" marT="9525" marB="0" anchor="b"/>
                </a:tc>
                <a:extLst>
                  <a:ext uri="{0D108BD9-81ED-4DB2-BD59-A6C34878D82A}">
                    <a16:rowId xmlns:a16="http://schemas.microsoft.com/office/drawing/2014/main" val="3348036248"/>
                  </a:ext>
                </a:extLst>
              </a:tr>
              <a:tr h="251933">
                <a:tc>
                  <a:txBody>
                    <a:bodyPr/>
                    <a:lstStyle/>
                    <a:p>
                      <a:pPr algn="ctr" fontAlgn="b"/>
                      <a:r>
                        <a:rPr lang="en-US" sz="1600" b="1" u="none" strike="noStrike">
                          <a:effectLst/>
                        </a:rPr>
                        <a:t>-6</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76855251"/>
                  </a:ext>
                </a:extLst>
              </a:tr>
              <a:tr h="493100">
                <a:tc>
                  <a:txBody>
                    <a:bodyPr/>
                    <a:lstStyle/>
                    <a:p>
                      <a:pPr algn="ctr" fontAlgn="b"/>
                      <a:r>
                        <a:rPr lang="en-US" sz="1600" b="1" u="none" strike="noStrike">
                          <a:effectLst/>
                        </a:rPr>
                        <a:t>-7</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rgbClr val="FF0000"/>
                          </a:solidFill>
                          <a:effectLst/>
                        </a:rPr>
                        <a:t>CMU (39 CS/ 46 MOV) Low points this will happen</a:t>
                      </a:r>
                      <a:endParaRPr lang="en-US" sz="16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32037802"/>
                  </a:ext>
                </a:extLst>
              </a:tr>
            </a:tbl>
          </a:graphicData>
        </a:graphic>
      </p:graphicFrame>
      <p:sp>
        <p:nvSpPr>
          <p:cNvPr id="5" name="TextBox 4">
            <a:extLst>
              <a:ext uri="{FF2B5EF4-FFF2-40B4-BE49-F238E27FC236}">
                <a16:creationId xmlns:a16="http://schemas.microsoft.com/office/drawing/2014/main" id="{ECEBA3FD-FA5F-EEBC-9566-345821FC8DB5}"/>
              </a:ext>
            </a:extLst>
          </p:cNvPr>
          <p:cNvSpPr txBox="1"/>
          <p:nvPr/>
        </p:nvSpPr>
        <p:spPr>
          <a:xfrm>
            <a:off x="10776246" y="878198"/>
            <a:ext cx="1239442" cy="830997"/>
          </a:xfrm>
          <a:prstGeom prst="rect">
            <a:avLst/>
          </a:prstGeom>
          <a:noFill/>
        </p:spPr>
        <p:txBody>
          <a:bodyPr wrap="none" rtlCol="0">
            <a:spAutoFit/>
          </a:bodyPr>
          <a:lstStyle/>
          <a:p>
            <a:pPr algn="ctr"/>
            <a:r>
              <a:rPr lang="en-US" sz="2400" dirty="0"/>
              <a:t>Episode</a:t>
            </a:r>
          </a:p>
          <a:p>
            <a:pPr algn="ctr"/>
            <a:r>
              <a:rPr lang="en-US" sz="2400" dirty="0"/>
              <a:t>14-25</a:t>
            </a:r>
          </a:p>
        </p:txBody>
      </p:sp>
      <p:sp>
        <p:nvSpPr>
          <p:cNvPr id="6" name="TextBox 5">
            <a:extLst>
              <a:ext uri="{FF2B5EF4-FFF2-40B4-BE49-F238E27FC236}">
                <a16:creationId xmlns:a16="http://schemas.microsoft.com/office/drawing/2014/main" id="{67EF1538-2CBE-53E1-DFE8-FA6B5FFFEF3A}"/>
              </a:ext>
            </a:extLst>
          </p:cNvPr>
          <p:cNvSpPr txBox="1"/>
          <p:nvPr/>
        </p:nvSpPr>
        <p:spPr>
          <a:xfrm>
            <a:off x="407562" y="68282"/>
            <a:ext cx="10610597" cy="400110"/>
          </a:xfrm>
          <a:prstGeom prst="rect">
            <a:avLst/>
          </a:prstGeom>
          <a:noFill/>
        </p:spPr>
        <p:txBody>
          <a:bodyPr wrap="none" rtlCol="0">
            <a:spAutoFit/>
          </a:bodyPr>
          <a:lstStyle/>
          <a:p>
            <a:r>
              <a:rPr lang="en-US" sz="2000" dirty="0">
                <a:solidFill>
                  <a:srgbClr val="FFFF00"/>
                </a:solidFill>
              </a:rPr>
              <a:t>Can MatStats show the fans a list of variances in team placements by placing differentials?</a:t>
            </a:r>
          </a:p>
        </p:txBody>
      </p:sp>
    </p:spTree>
    <p:extLst>
      <p:ext uri="{BB962C8B-B14F-4D97-AF65-F5344CB8AC3E}">
        <p14:creationId xmlns:p14="http://schemas.microsoft.com/office/powerpoint/2010/main" val="1651702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6AE0B-9503-F786-C8F5-B9B46FA05CDD}"/>
              </a:ext>
            </a:extLst>
          </p:cNvPr>
          <p:cNvSpPr>
            <a:spLocks noGrp="1"/>
          </p:cNvSpPr>
          <p:nvPr>
            <p:ph type="title"/>
          </p:nvPr>
        </p:nvSpPr>
        <p:spPr/>
        <p:txBody>
          <a:bodyPr>
            <a:normAutofit fontScale="90000"/>
          </a:bodyPr>
          <a:lstStyle/>
          <a:p>
            <a:pPr algn="ctr"/>
            <a:r>
              <a:rPr lang="en-US" sz="2700" dirty="0"/>
              <a:t>Understanding the scoring would make it easier to be a wrestling fan.  Could anyone imagine if a high percentage of fans didn’t know the scoring in the Super Bowl?</a:t>
            </a:r>
          </a:p>
        </p:txBody>
      </p:sp>
      <p:graphicFrame>
        <p:nvGraphicFramePr>
          <p:cNvPr id="4" name="Content Placeholder 3">
            <a:extLst>
              <a:ext uri="{FF2B5EF4-FFF2-40B4-BE49-F238E27FC236}">
                <a16:creationId xmlns:a16="http://schemas.microsoft.com/office/drawing/2014/main" id="{3E925AF6-B007-557A-160B-D2F7C818518E}"/>
              </a:ext>
            </a:extLst>
          </p:cNvPr>
          <p:cNvGraphicFramePr>
            <a:graphicFrameLocks noGrp="1"/>
          </p:cNvGraphicFramePr>
          <p:nvPr>
            <p:ph idx="1"/>
          </p:nvPr>
        </p:nvGraphicFramePr>
        <p:xfrm>
          <a:off x="316194" y="2264636"/>
          <a:ext cx="10767702" cy="4128135"/>
        </p:xfrm>
        <a:graphic>
          <a:graphicData uri="http://schemas.openxmlformats.org/drawingml/2006/table">
            <a:tbl>
              <a:tblPr>
                <a:tableStyleId>{5C22544A-7EE6-4342-B048-85BDC9FD1C3A}</a:tableStyleId>
              </a:tblPr>
              <a:tblGrid>
                <a:gridCol w="2725436">
                  <a:extLst>
                    <a:ext uri="{9D8B030D-6E8A-4147-A177-3AD203B41FA5}">
                      <a16:colId xmlns:a16="http://schemas.microsoft.com/office/drawing/2014/main" val="1525869848"/>
                    </a:ext>
                  </a:extLst>
                </a:gridCol>
                <a:gridCol w="2636076">
                  <a:extLst>
                    <a:ext uri="{9D8B030D-6E8A-4147-A177-3AD203B41FA5}">
                      <a16:colId xmlns:a16="http://schemas.microsoft.com/office/drawing/2014/main" val="426798314"/>
                    </a:ext>
                  </a:extLst>
                </a:gridCol>
                <a:gridCol w="3261585">
                  <a:extLst>
                    <a:ext uri="{9D8B030D-6E8A-4147-A177-3AD203B41FA5}">
                      <a16:colId xmlns:a16="http://schemas.microsoft.com/office/drawing/2014/main" val="91788249"/>
                    </a:ext>
                  </a:extLst>
                </a:gridCol>
                <a:gridCol w="2144605">
                  <a:extLst>
                    <a:ext uri="{9D8B030D-6E8A-4147-A177-3AD203B41FA5}">
                      <a16:colId xmlns:a16="http://schemas.microsoft.com/office/drawing/2014/main" val="3051935649"/>
                    </a:ext>
                  </a:extLst>
                </a:gridCol>
              </a:tblGrid>
              <a:tr h="333286">
                <a:tc>
                  <a:txBody>
                    <a:bodyPr/>
                    <a:lstStyle/>
                    <a:p>
                      <a:pPr algn="ctr" fontAlgn="b"/>
                      <a:r>
                        <a:rPr lang="en-US" sz="2400" b="1" u="none" strike="noStrike" dirty="0">
                          <a:effectLst/>
                        </a:rPr>
                        <a:t>Difference</a:t>
                      </a:r>
                      <a:endParaRPr lang="en-US" sz="24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b="1" u="none" strike="noStrike" dirty="0">
                          <a:effectLst/>
                        </a:rPr>
                        <a:t>Number</a:t>
                      </a:r>
                      <a:endParaRPr lang="en-US" sz="24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b="1" i="0" u="none" strike="noStrike" dirty="0">
                          <a:solidFill>
                            <a:srgbClr val="000000"/>
                          </a:solidFill>
                          <a:effectLst/>
                          <a:latin typeface="Calibri" panose="020F0502020204030204" pitchFamily="34" charset="0"/>
                        </a:rPr>
                        <a:t>Percentage</a:t>
                      </a:r>
                    </a:p>
                  </a:txBody>
                  <a:tcPr marL="9525" marR="9525" marT="9525" marB="0" anchor="b">
                    <a:solidFill>
                      <a:srgbClr val="FFC000"/>
                    </a:solidFill>
                  </a:tcPr>
                </a:tc>
                <a:tc>
                  <a:txBody>
                    <a:bodyPr/>
                    <a:lstStyle/>
                    <a:p>
                      <a:pPr algn="ctr" fontAlgn="b"/>
                      <a:r>
                        <a:rPr lang="en-US" sz="2400" b="1" u="none" strike="noStrike" dirty="0">
                          <a:effectLst/>
                        </a:rPr>
                        <a:t>Cumulative %</a:t>
                      </a:r>
                      <a:endParaRPr lang="en-US" sz="24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3723529602"/>
                  </a:ext>
                </a:extLst>
              </a:tr>
              <a:tr h="333286">
                <a:tc>
                  <a:txBody>
                    <a:bodyPr/>
                    <a:lstStyle/>
                    <a:p>
                      <a:pPr algn="ctr" fontAlgn="b"/>
                      <a:r>
                        <a:rPr lang="en-US" sz="2400" b="1" u="none" strike="noStrike" dirty="0">
                          <a:effectLst/>
                        </a:rPr>
                        <a:t>0</a:t>
                      </a:r>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dirty="0">
                          <a:effectLst/>
                        </a:rPr>
                        <a:t>25</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38%</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38%</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30434076"/>
                  </a:ext>
                </a:extLst>
              </a:tr>
              <a:tr h="333286">
                <a:tc>
                  <a:txBody>
                    <a:bodyPr/>
                    <a:lstStyle/>
                    <a:p>
                      <a:pPr algn="ctr" fontAlgn="b"/>
                      <a:r>
                        <a:rPr lang="en-US" sz="2400" b="1" u="none" strike="noStrike" dirty="0">
                          <a:effectLst/>
                        </a:rPr>
                        <a:t>+/- 1</a:t>
                      </a:r>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dirty="0">
                          <a:effectLst/>
                        </a:rPr>
                        <a:t>11</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17%</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55%</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7982518"/>
                  </a:ext>
                </a:extLst>
              </a:tr>
              <a:tr h="333286">
                <a:tc>
                  <a:txBody>
                    <a:bodyPr/>
                    <a:lstStyle/>
                    <a:p>
                      <a:pPr algn="ctr" fontAlgn="b"/>
                      <a:r>
                        <a:rPr lang="en-US" sz="2400" b="1" u="none" strike="noStrike" dirty="0">
                          <a:effectLst/>
                        </a:rPr>
                        <a:t>+/- 2</a:t>
                      </a:r>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dirty="0">
                          <a:effectLst/>
                        </a:rPr>
                        <a:t>17</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a:effectLst/>
                        </a:rPr>
                        <a:t>26%</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80%</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62732841"/>
                  </a:ext>
                </a:extLst>
              </a:tr>
              <a:tr h="333286">
                <a:tc>
                  <a:txBody>
                    <a:bodyPr/>
                    <a:lstStyle/>
                    <a:p>
                      <a:pPr algn="ctr" fontAlgn="b"/>
                      <a:r>
                        <a:rPr lang="en-US" sz="2400" b="1" u="none" strike="noStrike" dirty="0">
                          <a:solidFill>
                            <a:srgbClr val="FF0000"/>
                          </a:solidFill>
                          <a:effectLst/>
                        </a:rPr>
                        <a:t>+/- 3</a:t>
                      </a:r>
                      <a:endParaRPr lang="en-US" sz="2400" b="1" i="0" u="none" strike="noStrike" dirty="0">
                        <a:solidFill>
                          <a:srgbClr val="FF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dirty="0">
                          <a:effectLst/>
                        </a:rPr>
                        <a:t>9</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14%</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solidFill>
                            <a:srgbClr val="FF0000"/>
                          </a:solidFill>
                          <a:effectLst/>
                        </a:rPr>
                        <a:t>94%</a:t>
                      </a:r>
                      <a:endParaRPr lang="en-US" sz="24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96663801"/>
                  </a:ext>
                </a:extLst>
              </a:tr>
              <a:tr h="333286">
                <a:tc>
                  <a:txBody>
                    <a:bodyPr/>
                    <a:lstStyle/>
                    <a:p>
                      <a:pPr algn="ctr" fontAlgn="b"/>
                      <a:r>
                        <a:rPr lang="en-US" sz="2400" b="1" u="none" strike="noStrike" dirty="0">
                          <a:effectLst/>
                        </a:rPr>
                        <a:t>+/- 4</a:t>
                      </a:r>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a:effectLst/>
                        </a:rPr>
                        <a:t>2</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a:effectLst/>
                        </a:rPr>
                        <a:t>3%</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97%</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67434204"/>
                  </a:ext>
                </a:extLst>
              </a:tr>
              <a:tr h="333286">
                <a:tc>
                  <a:txBody>
                    <a:bodyPr/>
                    <a:lstStyle/>
                    <a:p>
                      <a:pPr algn="ctr" fontAlgn="b"/>
                      <a:r>
                        <a:rPr lang="en-US" sz="2400" b="1" u="none" strike="noStrike" dirty="0">
                          <a:effectLst/>
                        </a:rPr>
                        <a:t>+/- 5</a:t>
                      </a:r>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a:effectLst/>
                        </a:rPr>
                        <a:t>1</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a:effectLst/>
                        </a:rPr>
                        <a:t>2%</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98%</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6693427"/>
                  </a:ext>
                </a:extLst>
              </a:tr>
              <a:tr h="333286">
                <a:tc>
                  <a:txBody>
                    <a:bodyPr/>
                    <a:lstStyle/>
                    <a:p>
                      <a:pPr algn="ctr" fontAlgn="b"/>
                      <a:r>
                        <a:rPr lang="en-US" sz="2400" b="1" u="none" strike="noStrike" dirty="0">
                          <a:effectLst/>
                        </a:rPr>
                        <a:t>+/- 6</a:t>
                      </a:r>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a:effectLst/>
                        </a:rPr>
                        <a:t>0</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a:effectLst/>
                        </a:rPr>
                        <a:t>0%</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98%</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2010234"/>
                  </a:ext>
                </a:extLst>
              </a:tr>
              <a:tr h="333286">
                <a:tc>
                  <a:txBody>
                    <a:bodyPr/>
                    <a:lstStyle/>
                    <a:p>
                      <a:pPr algn="ctr" fontAlgn="b"/>
                      <a:r>
                        <a:rPr lang="en-US" sz="2400" b="1" u="none" strike="noStrike" dirty="0">
                          <a:effectLst/>
                        </a:rPr>
                        <a:t>+/- 7</a:t>
                      </a:r>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2400" b="1" u="none" strike="noStrike">
                          <a:effectLst/>
                        </a:rPr>
                        <a:t>1</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a:effectLst/>
                        </a:rPr>
                        <a:t>2%</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100%</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21975872"/>
                  </a:ext>
                </a:extLst>
              </a:tr>
              <a:tr h="333286">
                <a:tc>
                  <a:txBody>
                    <a:bodyPr/>
                    <a:lstStyle/>
                    <a:p>
                      <a:pPr algn="ctr" fontAlgn="b"/>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64736567"/>
                  </a:ext>
                </a:extLst>
              </a:tr>
              <a:tr h="333286">
                <a:tc>
                  <a:txBody>
                    <a:bodyPr/>
                    <a:lstStyle/>
                    <a:p>
                      <a:pPr algn="ctr" fontAlgn="b"/>
                      <a:r>
                        <a:rPr lang="en-US" sz="2400" b="1" i="0" u="none" strike="noStrike" dirty="0">
                          <a:solidFill>
                            <a:srgbClr val="000000"/>
                          </a:solidFill>
                          <a:effectLst/>
                          <a:latin typeface="Calibri" panose="020F0502020204030204" pitchFamily="34" charset="0"/>
                        </a:rPr>
                        <a:t>Total</a:t>
                      </a:r>
                    </a:p>
                  </a:txBody>
                  <a:tcPr marL="9525" marR="9525" marT="9525" marB="0" anchor="b">
                    <a:solidFill>
                      <a:schemeClr val="accent1"/>
                    </a:solidFill>
                  </a:tcPr>
                </a:tc>
                <a:tc>
                  <a:txBody>
                    <a:bodyPr/>
                    <a:lstStyle/>
                    <a:p>
                      <a:pPr algn="ctr" fontAlgn="b"/>
                      <a:r>
                        <a:rPr lang="en-US" sz="2400" b="1" u="none" strike="noStrike">
                          <a:effectLst/>
                        </a:rPr>
                        <a:t>66</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a:effectLst/>
                        </a:rPr>
                        <a:t>100%</a:t>
                      </a:r>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100%</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19937056"/>
                  </a:ext>
                </a:extLst>
              </a:tr>
            </a:tbl>
          </a:graphicData>
        </a:graphic>
      </p:graphicFrame>
      <p:sp>
        <p:nvSpPr>
          <p:cNvPr id="5" name="TextBox 4">
            <a:extLst>
              <a:ext uri="{FF2B5EF4-FFF2-40B4-BE49-F238E27FC236}">
                <a16:creationId xmlns:a16="http://schemas.microsoft.com/office/drawing/2014/main" id="{5A23C03F-3899-27B1-DB29-E5536FE7AB8B}"/>
              </a:ext>
            </a:extLst>
          </p:cNvPr>
          <p:cNvSpPr txBox="1"/>
          <p:nvPr/>
        </p:nvSpPr>
        <p:spPr>
          <a:xfrm>
            <a:off x="10801884" y="878198"/>
            <a:ext cx="1239442" cy="830997"/>
          </a:xfrm>
          <a:prstGeom prst="rect">
            <a:avLst/>
          </a:prstGeom>
          <a:noFill/>
        </p:spPr>
        <p:txBody>
          <a:bodyPr wrap="none" rtlCol="0">
            <a:spAutoFit/>
          </a:bodyPr>
          <a:lstStyle/>
          <a:p>
            <a:pPr algn="ctr"/>
            <a:r>
              <a:rPr lang="en-US" sz="2400" dirty="0"/>
              <a:t>Episode</a:t>
            </a:r>
          </a:p>
          <a:p>
            <a:pPr algn="ctr"/>
            <a:r>
              <a:rPr lang="en-US" sz="2400" dirty="0"/>
              <a:t>14-26</a:t>
            </a:r>
          </a:p>
        </p:txBody>
      </p:sp>
      <p:sp>
        <p:nvSpPr>
          <p:cNvPr id="6" name="TextBox 5">
            <a:extLst>
              <a:ext uri="{FF2B5EF4-FFF2-40B4-BE49-F238E27FC236}">
                <a16:creationId xmlns:a16="http://schemas.microsoft.com/office/drawing/2014/main" id="{0DE66DA4-5F15-D45E-B013-6C40D4BF8A81}"/>
              </a:ext>
            </a:extLst>
          </p:cNvPr>
          <p:cNvSpPr txBox="1"/>
          <p:nvPr/>
        </p:nvSpPr>
        <p:spPr>
          <a:xfrm>
            <a:off x="207373" y="16632"/>
            <a:ext cx="11984627" cy="646331"/>
          </a:xfrm>
          <a:prstGeom prst="rect">
            <a:avLst/>
          </a:prstGeom>
          <a:noFill/>
        </p:spPr>
        <p:txBody>
          <a:bodyPr wrap="none" rtlCol="0">
            <a:spAutoFit/>
          </a:bodyPr>
          <a:lstStyle/>
          <a:p>
            <a:pPr algn="ctr"/>
            <a:r>
              <a:rPr lang="en-US" dirty="0">
                <a:solidFill>
                  <a:srgbClr val="FFFF00"/>
                </a:solidFill>
              </a:rPr>
              <a:t>It looks like it is worth changing the team scoring.  The only significant change is countless more fans (loyal, old,</a:t>
            </a:r>
          </a:p>
          <a:p>
            <a:pPr algn="ctr"/>
            <a:r>
              <a:rPr lang="en-US" dirty="0">
                <a:solidFill>
                  <a:srgbClr val="FFFF00"/>
                </a:solidFill>
              </a:rPr>
              <a:t>new, &amp; casual) will be able to follow the team scoring.</a:t>
            </a:r>
          </a:p>
        </p:txBody>
      </p:sp>
    </p:spTree>
    <p:extLst>
      <p:ext uri="{BB962C8B-B14F-4D97-AF65-F5344CB8AC3E}">
        <p14:creationId xmlns:p14="http://schemas.microsoft.com/office/powerpoint/2010/main" val="1819018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4ABC6-35CA-5B93-F1A8-7BEAEC4A3CD6}"/>
              </a:ext>
            </a:extLst>
          </p:cNvPr>
          <p:cNvSpPr>
            <a:spLocks noGrp="1"/>
          </p:cNvSpPr>
          <p:nvPr>
            <p:ph type="title"/>
          </p:nvPr>
        </p:nvSpPr>
        <p:spPr/>
        <p:txBody>
          <a:bodyPr>
            <a:normAutofit fontScale="90000"/>
          </a:bodyPr>
          <a:lstStyle/>
          <a:p>
            <a:pPr algn="ctr"/>
            <a:r>
              <a:rPr lang="en-US" dirty="0"/>
              <a:t>Very little differentials near the top placing teams.  The lower the team points, the more likely the differentials.</a:t>
            </a:r>
          </a:p>
        </p:txBody>
      </p:sp>
      <p:graphicFrame>
        <p:nvGraphicFramePr>
          <p:cNvPr id="4" name="Content Placeholder 3">
            <a:extLst>
              <a:ext uri="{FF2B5EF4-FFF2-40B4-BE49-F238E27FC236}">
                <a16:creationId xmlns:a16="http://schemas.microsoft.com/office/drawing/2014/main" id="{C0DECADE-FD08-40D9-186C-063AB9EF2C38}"/>
              </a:ext>
            </a:extLst>
          </p:cNvPr>
          <p:cNvGraphicFramePr>
            <a:graphicFrameLocks noGrp="1"/>
          </p:cNvGraphicFramePr>
          <p:nvPr>
            <p:ph idx="1"/>
          </p:nvPr>
        </p:nvGraphicFramePr>
        <p:xfrm>
          <a:off x="495656" y="2413017"/>
          <a:ext cx="10742065" cy="3691755"/>
        </p:xfrm>
        <a:graphic>
          <a:graphicData uri="http://schemas.openxmlformats.org/drawingml/2006/table">
            <a:tbl>
              <a:tblPr>
                <a:tableStyleId>{5C22544A-7EE6-4342-B048-85BDC9FD1C3A}</a:tableStyleId>
              </a:tblPr>
              <a:tblGrid>
                <a:gridCol w="2735714">
                  <a:extLst>
                    <a:ext uri="{9D8B030D-6E8A-4147-A177-3AD203B41FA5}">
                      <a16:colId xmlns:a16="http://schemas.microsoft.com/office/drawing/2014/main" val="910939349"/>
                    </a:ext>
                  </a:extLst>
                </a:gridCol>
                <a:gridCol w="2624304">
                  <a:extLst>
                    <a:ext uri="{9D8B030D-6E8A-4147-A177-3AD203B41FA5}">
                      <a16:colId xmlns:a16="http://schemas.microsoft.com/office/drawing/2014/main" val="1861777011"/>
                    </a:ext>
                  </a:extLst>
                </a:gridCol>
                <a:gridCol w="3247020">
                  <a:extLst>
                    <a:ext uri="{9D8B030D-6E8A-4147-A177-3AD203B41FA5}">
                      <a16:colId xmlns:a16="http://schemas.microsoft.com/office/drawing/2014/main" val="4272735879"/>
                    </a:ext>
                  </a:extLst>
                </a:gridCol>
                <a:gridCol w="2135027">
                  <a:extLst>
                    <a:ext uri="{9D8B030D-6E8A-4147-A177-3AD203B41FA5}">
                      <a16:colId xmlns:a16="http://schemas.microsoft.com/office/drawing/2014/main" val="2951136965"/>
                    </a:ext>
                  </a:extLst>
                </a:gridCol>
              </a:tblGrid>
              <a:tr h="926715">
                <a:tc>
                  <a:txBody>
                    <a:bodyPr/>
                    <a:lstStyle/>
                    <a:p>
                      <a:pPr algn="ctr" fontAlgn="b"/>
                      <a:r>
                        <a:rPr lang="en-US" sz="4000" b="1" u="none" strike="noStrike" dirty="0">
                          <a:effectLst/>
                        </a:rPr>
                        <a:t>Difference</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Top 10</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Top 20(21 w/ties)</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4000" b="1" u="none" strike="noStrike" dirty="0">
                          <a:effectLst/>
                        </a:rPr>
                        <a:t>Top 30 (31 w/ ties)</a:t>
                      </a:r>
                      <a:endParaRPr lang="en-US" sz="40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3494810179"/>
                  </a:ext>
                </a:extLst>
              </a:tr>
              <a:tr h="926715">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solidFill>
                      <a:schemeClr val="accent2"/>
                    </a:solidFill>
                  </a:tcPr>
                </a:tc>
                <a:tc>
                  <a:txBody>
                    <a:bodyPr/>
                    <a:lstStyle/>
                    <a:p>
                      <a:pPr algn="ctr" fontAlgn="b"/>
                      <a:endParaRPr lang="en-US" sz="4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4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0640291"/>
                  </a:ext>
                </a:extLst>
              </a:tr>
              <a:tr h="926715">
                <a:tc>
                  <a:txBody>
                    <a:bodyPr/>
                    <a:lstStyle/>
                    <a:p>
                      <a:pPr algn="ctr" fontAlgn="b"/>
                      <a:r>
                        <a:rPr lang="en-US" sz="4000" b="1" u="none" strike="noStrike" dirty="0">
                          <a:effectLst/>
                        </a:rPr>
                        <a:t>+/- 2</a:t>
                      </a:r>
                      <a:endParaRPr lang="en-US" sz="4000" b="1" i="0" u="none" strike="noStrike" dirty="0">
                        <a:solidFill>
                          <a:srgbClr val="000000"/>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4000" b="1" u="none" strike="noStrike" dirty="0">
                          <a:solidFill>
                            <a:srgbClr val="FF0000"/>
                          </a:solidFill>
                          <a:effectLst/>
                        </a:rPr>
                        <a:t>100%</a:t>
                      </a:r>
                      <a:endParaRPr lang="en-US" sz="4000" b="1"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solidFill>
                            <a:srgbClr val="FF0000"/>
                          </a:solidFill>
                          <a:effectLst/>
                        </a:rPr>
                        <a:t>91%</a:t>
                      </a:r>
                      <a:endParaRPr lang="en-US" sz="4000" b="1"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4000" b="1" u="none" strike="noStrike" dirty="0">
                          <a:solidFill>
                            <a:srgbClr val="FF0000"/>
                          </a:solidFill>
                          <a:effectLst/>
                        </a:rPr>
                        <a:t>92%</a:t>
                      </a:r>
                      <a:endParaRPr lang="en-US" sz="40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83836210"/>
                  </a:ext>
                </a:extLst>
              </a:tr>
            </a:tbl>
          </a:graphicData>
        </a:graphic>
      </p:graphicFrame>
      <p:sp>
        <p:nvSpPr>
          <p:cNvPr id="5" name="TextBox 4">
            <a:extLst>
              <a:ext uri="{FF2B5EF4-FFF2-40B4-BE49-F238E27FC236}">
                <a16:creationId xmlns:a16="http://schemas.microsoft.com/office/drawing/2014/main" id="{653FEEDE-98B6-C5DB-1FD3-7FC9DEA3C05B}"/>
              </a:ext>
            </a:extLst>
          </p:cNvPr>
          <p:cNvSpPr txBox="1"/>
          <p:nvPr/>
        </p:nvSpPr>
        <p:spPr>
          <a:xfrm>
            <a:off x="10801884" y="878198"/>
            <a:ext cx="1239442" cy="830997"/>
          </a:xfrm>
          <a:prstGeom prst="rect">
            <a:avLst/>
          </a:prstGeom>
          <a:noFill/>
        </p:spPr>
        <p:txBody>
          <a:bodyPr wrap="none" rtlCol="0">
            <a:spAutoFit/>
          </a:bodyPr>
          <a:lstStyle/>
          <a:p>
            <a:pPr algn="ctr"/>
            <a:r>
              <a:rPr lang="en-US" sz="2400" dirty="0"/>
              <a:t>Episode</a:t>
            </a:r>
          </a:p>
          <a:p>
            <a:pPr algn="ctr"/>
            <a:r>
              <a:rPr lang="en-US" sz="2400" dirty="0"/>
              <a:t>14-27</a:t>
            </a:r>
          </a:p>
        </p:txBody>
      </p:sp>
      <p:sp>
        <p:nvSpPr>
          <p:cNvPr id="6" name="TextBox 5">
            <a:extLst>
              <a:ext uri="{FF2B5EF4-FFF2-40B4-BE49-F238E27FC236}">
                <a16:creationId xmlns:a16="http://schemas.microsoft.com/office/drawing/2014/main" id="{8C61FCF7-9E16-3744-59C8-561EB36C840B}"/>
              </a:ext>
            </a:extLst>
          </p:cNvPr>
          <p:cNvSpPr txBox="1"/>
          <p:nvPr/>
        </p:nvSpPr>
        <p:spPr>
          <a:xfrm>
            <a:off x="355077" y="59821"/>
            <a:ext cx="10264348" cy="523220"/>
          </a:xfrm>
          <a:prstGeom prst="rect">
            <a:avLst/>
          </a:prstGeom>
          <a:noFill/>
        </p:spPr>
        <p:txBody>
          <a:bodyPr wrap="none" rtlCol="0">
            <a:spAutoFit/>
          </a:bodyPr>
          <a:lstStyle/>
          <a:p>
            <a:r>
              <a:rPr lang="en-US" sz="2800" dirty="0">
                <a:solidFill>
                  <a:srgbClr val="FFFF00"/>
                </a:solidFill>
              </a:rPr>
              <a:t>Are there many team placing differentials with the top teams?</a:t>
            </a:r>
          </a:p>
        </p:txBody>
      </p:sp>
    </p:spTree>
    <p:extLst>
      <p:ext uri="{BB962C8B-B14F-4D97-AF65-F5344CB8AC3E}">
        <p14:creationId xmlns:p14="http://schemas.microsoft.com/office/powerpoint/2010/main" val="505138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6A1E-AF0C-5753-964C-725A4206AE46}"/>
              </a:ext>
            </a:extLst>
          </p:cNvPr>
          <p:cNvSpPr>
            <a:spLocks noGrp="1"/>
          </p:cNvSpPr>
          <p:nvPr>
            <p:ph type="title"/>
          </p:nvPr>
        </p:nvSpPr>
        <p:spPr/>
        <p:txBody>
          <a:bodyPr>
            <a:normAutofit/>
          </a:bodyPr>
          <a:lstStyle/>
          <a:p>
            <a:pPr algn="ctr"/>
            <a:r>
              <a:rPr lang="en-US" sz="2400" dirty="0"/>
              <a:t>2001 has been the only year where the team champion had no finalists.  The MOV holds consistent with the CS in order of team finishes.  There are no big place differentials among top teams.</a:t>
            </a:r>
          </a:p>
        </p:txBody>
      </p:sp>
      <p:graphicFrame>
        <p:nvGraphicFramePr>
          <p:cNvPr id="5" name="Content Placeholder 4">
            <a:extLst>
              <a:ext uri="{FF2B5EF4-FFF2-40B4-BE49-F238E27FC236}">
                <a16:creationId xmlns:a16="http://schemas.microsoft.com/office/drawing/2014/main" id="{0C8828EA-1D5D-044E-3AFF-BCC69C943D86}"/>
              </a:ext>
            </a:extLst>
          </p:cNvPr>
          <p:cNvGraphicFramePr>
            <a:graphicFrameLocks noGrp="1"/>
          </p:cNvGraphicFramePr>
          <p:nvPr>
            <p:ph idx="1"/>
          </p:nvPr>
        </p:nvGraphicFramePr>
        <p:xfrm>
          <a:off x="680323" y="2085174"/>
          <a:ext cx="9613859" cy="4624065"/>
        </p:xfrm>
        <a:graphic>
          <a:graphicData uri="http://schemas.openxmlformats.org/drawingml/2006/table">
            <a:tbl>
              <a:tblPr>
                <a:tableStyleId>{5C22544A-7EE6-4342-B048-85BDC9FD1C3A}</a:tableStyleId>
              </a:tblPr>
              <a:tblGrid>
                <a:gridCol w="1145075">
                  <a:extLst>
                    <a:ext uri="{9D8B030D-6E8A-4147-A177-3AD203B41FA5}">
                      <a16:colId xmlns:a16="http://schemas.microsoft.com/office/drawing/2014/main" val="2228945166"/>
                    </a:ext>
                  </a:extLst>
                </a:gridCol>
                <a:gridCol w="1479055">
                  <a:extLst>
                    <a:ext uri="{9D8B030D-6E8A-4147-A177-3AD203B41FA5}">
                      <a16:colId xmlns:a16="http://schemas.microsoft.com/office/drawing/2014/main" val="1406814885"/>
                    </a:ext>
                  </a:extLst>
                </a:gridCol>
                <a:gridCol w="2409429">
                  <a:extLst>
                    <a:ext uri="{9D8B030D-6E8A-4147-A177-3AD203B41FA5}">
                      <a16:colId xmlns:a16="http://schemas.microsoft.com/office/drawing/2014/main" val="1488232690"/>
                    </a:ext>
                  </a:extLst>
                </a:gridCol>
                <a:gridCol w="1145075">
                  <a:extLst>
                    <a:ext uri="{9D8B030D-6E8A-4147-A177-3AD203B41FA5}">
                      <a16:colId xmlns:a16="http://schemas.microsoft.com/office/drawing/2014/main" val="3741576160"/>
                    </a:ext>
                  </a:extLst>
                </a:gridCol>
                <a:gridCol w="1145075">
                  <a:extLst>
                    <a:ext uri="{9D8B030D-6E8A-4147-A177-3AD203B41FA5}">
                      <a16:colId xmlns:a16="http://schemas.microsoft.com/office/drawing/2014/main" val="4253081174"/>
                    </a:ext>
                  </a:extLst>
                </a:gridCol>
                <a:gridCol w="1145075">
                  <a:extLst>
                    <a:ext uri="{9D8B030D-6E8A-4147-A177-3AD203B41FA5}">
                      <a16:colId xmlns:a16="http://schemas.microsoft.com/office/drawing/2014/main" val="1435053403"/>
                    </a:ext>
                  </a:extLst>
                </a:gridCol>
                <a:gridCol w="1145075">
                  <a:extLst>
                    <a:ext uri="{9D8B030D-6E8A-4147-A177-3AD203B41FA5}">
                      <a16:colId xmlns:a16="http://schemas.microsoft.com/office/drawing/2014/main" val="2291507884"/>
                    </a:ext>
                  </a:extLst>
                </a:gridCol>
              </a:tblGrid>
              <a:tr h="323585">
                <a:tc>
                  <a:txBody>
                    <a:bodyPr/>
                    <a:lstStyle/>
                    <a:p>
                      <a:pPr algn="ctr" fontAlgn="b"/>
                      <a:r>
                        <a:rPr lang="en-US" sz="1600" b="1" u="none" strike="noStrike" dirty="0">
                          <a:effectLst/>
                        </a:rPr>
                        <a:t>CS Place</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MOV Place</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2001 School</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MOV Team Points</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CS Team Points</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MOV/CS Multiplier</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1600" b="1" u="none" strike="noStrike" dirty="0">
                          <a:effectLst/>
                        </a:rPr>
                        <a:t>MOV&gt;CS Place Differential</a:t>
                      </a:r>
                      <a:endParaRPr lang="en-US" sz="16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1782767800"/>
                  </a:ext>
                </a:extLst>
              </a:tr>
              <a:tr h="323585">
                <a:tc>
                  <a:txBody>
                    <a:bodyPr/>
                    <a:lstStyle/>
                    <a:p>
                      <a:pPr algn="ctr" fontAlgn="b"/>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6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00527795"/>
                  </a:ext>
                </a:extLst>
              </a:tr>
              <a:tr h="323585">
                <a:tc>
                  <a:txBody>
                    <a:bodyPr/>
                    <a:lstStyle/>
                    <a:p>
                      <a:pPr algn="ctr" fontAlgn="b"/>
                      <a:r>
                        <a:rPr lang="en-US" sz="1600" b="1" u="none" strike="noStrike">
                          <a:effectLst/>
                        </a:rPr>
                        <a:t>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Minnesota</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764</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138.50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5.52</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0</a:t>
                      </a:r>
                      <a:endParaRPr lang="en-US" sz="16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33374077"/>
                  </a:ext>
                </a:extLst>
              </a:tr>
              <a:tr h="323585">
                <a:tc>
                  <a:txBody>
                    <a:bodyPr/>
                    <a:lstStyle/>
                    <a:p>
                      <a:pPr algn="ctr" fontAlgn="b"/>
                      <a:r>
                        <a:rPr lang="en-US" sz="1600" b="1" u="none" strike="noStrike" dirty="0">
                          <a:effectLst/>
                        </a:rPr>
                        <a:t>2</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2</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Iowa</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647</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125.50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5.16</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667768882"/>
                  </a:ext>
                </a:extLst>
              </a:tr>
              <a:tr h="323585">
                <a:tc>
                  <a:txBody>
                    <a:bodyPr/>
                    <a:lstStyle/>
                    <a:p>
                      <a:pPr algn="ctr" fontAlgn="b"/>
                      <a:r>
                        <a:rPr lang="en-US" sz="1600" b="1" u="none" strike="noStrike">
                          <a:effectLst/>
                        </a:rPr>
                        <a:t>3</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3</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Oklahoma  State</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586</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115.50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5.07</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86234715"/>
                  </a:ext>
                </a:extLst>
              </a:tr>
              <a:tr h="323585">
                <a:tc>
                  <a:txBody>
                    <a:bodyPr/>
                    <a:lstStyle/>
                    <a:p>
                      <a:pPr algn="ctr" fontAlgn="b"/>
                      <a:r>
                        <a:rPr lang="en-US" sz="1600" b="1" u="none" strike="noStrike" dirty="0">
                          <a:effectLst/>
                        </a:rPr>
                        <a:t>4</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4</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Oklahoma</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413</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93.50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4.42</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2446627514"/>
                  </a:ext>
                </a:extLst>
              </a:tr>
              <a:tr h="323585">
                <a:tc>
                  <a:txBody>
                    <a:bodyPr/>
                    <a:lstStyle/>
                    <a:p>
                      <a:pPr algn="ctr" fontAlgn="b"/>
                      <a:r>
                        <a:rPr lang="en-US" sz="1600" b="1" u="none" strike="noStrike">
                          <a:effectLst/>
                        </a:rPr>
                        <a:t>5</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5</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Illinois</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405</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89.00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4.55</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56461713"/>
                  </a:ext>
                </a:extLst>
              </a:tr>
              <a:tr h="323585">
                <a:tc>
                  <a:txBody>
                    <a:bodyPr/>
                    <a:lstStyle/>
                    <a:p>
                      <a:pPr algn="ctr" fontAlgn="b"/>
                      <a:r>
                        <a:rPr lang="en-US" sz="1600" b="1" u="none" strike="noStrike" dirty="0">
                          <a:effectLst/>
                        </a:rPr>
                        <a:t>6</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6</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Iowa State</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356</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66.50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5.35</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3596788779"/>
                  </a:ext>
                </a:extLst>
              </a:tr>
              <a:tr h="323585">
                <a:tc>
                  <a:txBody>
                    <a:bodyPr/>
                    <a:lstStyle/>
                    <a:p>
                      <a:pPr algn="ctr" fontAlgn="b"/>
                      <a:r>
                        <a:rPr lang="en-US" sz="1600" b="1" u="none" strike="noStrike">
                          <a:effectLst/>
                        </a:rPr>
                        <a:t>7</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7</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Michigan</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334</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65.50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5.10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41179793"/>
                  </a:ext>
                </a:extLst>
              </a:tr>
              <a:tr h="323585">
                <a:tc>
                  <a:txBody>
                    <a:bodyPr/>
                    <a:lstStyle/>
                    <a:p>
                      <a:pPr algn="ctr" fontAlgn="b"/>
                      <a:r>
                        <a:rPr lang="en-US" sz="1600" b="1" u="none" strike="noStrike" dirty="0">
                          <a:effectLst/>
                        </a:rPr>
                        <a:t>8</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10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Nebraska</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260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52.50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4.95</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+2</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3894986952"/>
                  </a:ext>
                </a:extLst>
              </a:tr>
              <a:tr h="323585">
                <a:tc>
                  <a:txBody>
                    <a:bodyPr/>
                    <a:lstStyle/>
                    <a:p>
                      <a:pPr algn="ctr" fontAlgn="b"/>
                      <a:r>
                        <a:rPr lang="en-US" sz="1600" b="1" u="none" strike="noStrike">
                          <a:effectLst/>
                        </a:rPr>
                        <a:t>9</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8</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Arizona State</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269</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48.00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5.60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14480046"/>
                  </a:ext>
                </a:extLst>
              </a:tr>
              <a:tr h="323585">
                <a:tc>
                  <a:txBody>
                    <a:bodyPr/>
                    <a:lstStyle/>
                    <a:p>
                      <a:pPr algn="ctr" fontAlgn="b"/>
                      <a:r>
                        <a:rPr lang="en-US" sz="1600" b="1" u="none" strike="noStrike" dirty="0">
                          <a:effectLst/>
                        </a:rPr>
                        <a:t>10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9</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Boise State</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263</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47.00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5.60</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tx1">
                        <a:lumMod val="85000"/>
                      </a:schemeClr>
                    </a:solidFill>
                  </a:tcPr>
                </a:tc>
                <a:extLst>
                  <a:ext uri="{0D108BD9-81ED-4DB2-BD59-A6C34878D82A}">
                    <a16:rowId xmlns:a16="http://schemas.microsoft.com/office/drawing/2014/main" val="3962287463"/>
                  </a:ext>
                </a:extLst>
              </a:tr>
              <a:tr h="323585">
                <a:tc>
                  <a:txBody>
                    <a:bodyPr/>
                    <a:lstStyle/>
                    <a:p>
                      <a:pPr algn="ctr" fontAlgn="b"/>
                      <a:r>
                        <a:rPr lang="en-US" sz="1600" b="1" u="none" strike="noStrike">
                          <a:effectLst/>
                        </a:rPr>
                        <a:t>10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11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Wisconsin</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251</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47.00</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a:effectLst/>
                        </a:rPr>
                        <a:t>5.34</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18393226"/>
                  </a:ext>
                </a:extLst>
              </a:tr>
            </a:tbl>
          </a:graphicData>
        </a:graphic>
      </p:graphicFrame>
      <p:sp>
        <p:nvSpPr>
          <p:cNvPr id="4" name="TextBox 3">
            <a:extLst>
              <a:ext uri="{FF2B5EF4-FFF2-40B4-BE49-F238E27FC236}">
                <a16:creationId xmlns:a16="http://schemas.microsoft.com/office/drawing/2014/main" id="{5F28C4D9-4F55-CFFB-A910-D7C801196ECD}"/>
              </a:ext>
            </a:extLst>
          </p:cNvPr>
          <p:cNvSpPr txBox="1"/>
          <p:nvPr/>
        </p:nvSpPr>
        <p:spPr>
          <a:xfrm>
            <a:off x="10793338" y="878198"/>
            <a:ext cx="1239442" cy="830997"/>
          </a:xfrm>
          <a:prstGeom prst="rect">
            <a:avLst/>
          </a:prstGeom>
          <a:noFill/>
        </p:spPr>
        <p:txBody>
          <a:bodyPr wrap="none" rtlCol="0">
            <a:spAutoFit/>
          </a:bodyPr>
          <a:lstStyle/>
          <a:p>
            <a:pPr algn="ctr"/>
            <a:r>
              <a:rPr lang="en-US" sz="2400" dirty="0"/>
              <a:t>Episode</a:t>
            </a:r>
          </a:p>
          <a:p>
            <a:pPr algn="ctr"/>
            <a:r>
              <a:rPr lang="en-US" sz="2400" dirty="0"/>
              <a:t>14-28</a:t>
            </a:r>
          </a:p>
        </p:txBody>
      </p:sp>
      <p:sp>
        <p:nvSpPr>
          <p:cNvPr id="6" name="TextBox 5">
            <a:extLst>
              <a:ext uri="{FF2B5EF4-FFF2-40B4-BE49-F238E27FC236}">
                <a16:creationId xmlns:a16="http://schemas.microsoft.com/office/drawing/2014/main" id="{6EF25D99-732D-F47E-18E9-5301111340AB}"/>
              </a:ext>
            </a:extLst>
          </p:cNvPr>
          <p:cNvSpPr txBox="1"/>
          <p:nvPr/>
        </p:nvSpPr>
        <p:spPr>
          <a:xfrm>
            <a:off x="178252" y="-18607"/>
            <a:ext cx="11234807" cy="646331"/>
          </a:xfrm>
          <a:prstGeom prst="rect">
            <a:avLst/>
          </a:prstGeom>
          <a:noFill/>
        </p:spPr>
        <p:txBody>
          <a:bodyPr wrap="none" rtlCol="0">
            <a:spAutoFit/>
          </a:bodyPr>
          <a:lstStyle/>
          <a:p>
            <a:pPr algn="ctr"/>
            <a:r>
              <a:rPr lang="en-US" dirty="0">
                <a:solidFill>
                  <a:srgbClr val="FFFF00"/>
                </a:solidFill>
              </a:rPr>
              <a:t>What about a year like 2001 when Minnesota won despite not having any finalists.  Would there be any be </a:t>
            </a:r>
          </a:p>
          <a:p>
            <a:pPr algn="ctr"/>
            <a:r>
              <a:rPr lang="en-US" dirty="0">
                <a:solidFill>
                  <a:srgbClr val="FFFF00"/>
                </a:solidFill>
              </a:rPr>
              <a:t>team placement differentials among the top teams?</a:t>
            </a:r>
          </a:p>
        </p:txBody>
      </p:sp>
    </p:spTree>
    <p:extLst>
      <p:ext uri="{BB962C8B-B14F-4D97-AF65-F5344CB8AC3E}">
        <p14:creationId xmlns:p14="http://schemas.microsoft.com/office/powerpoint/2010/main" val="596665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0CE31-C754-4D5B-E12C-404453EE84AA}"/>
              </a:ext>
            </a:extLst>
          </p:cNvPr>
          <p:cNvSpPr>
            <a:spLocks noGrp="1"/>
          </p:cNvSpPr>
          <p:nvPr>
            <p:ph type="title"/>
          </p:nvPr>
        </p:nvSpPr>
        <p:spPr/>
        <p:txBody>
          <a:bodyPr>
            <a:normAutofit fontScale="90000"/>
          </a:bodyPr>
          <a:lstStyle/>
          <a:p>
            <a:pPr algn="ctr"/>
            <a:r>
              <a:rPr lang="en-US" dirty="0"/>
              <a:t>Much like MatStats showed in 2001 &amp; 2022, there is not much movement in the team placing near the top of the standings.</a:t>
            </a:r>
          </a:p>
        </p:txBody>
      </p:sp>
      <p:graphicFrame>
        <p:nvGraphicFramePr>
          <p:cNvPr id="6" name="Content Placeholder 5">
            <a:extLst>
              <a:ext uri="{FF2B5EF4-FFF2-40B4-BE49-F238E27FC236}">
                <a16:creationId xmlns:a16="http://schemas.microsoft.com/office/drawing/2014/main" id="{CB9058A0-72EF-BE77-6E60-67CCEF3A7FC5}"/>
              </a:ext>
            </a:extLst>
          </p:cNvPr>
          <p:cNvGraphicFramePr>
            <a:graphicFrameLocks noGrp="1"/>
          </p:cNvGraphicFramePr>
          <p:nvPr>
            <p:ph idx="1"/>
            <p:extLst>
              <p:ext uri="{D42A27DB-BD31-4B8C-83A1-F6EECF244321}">
                <p14:modId xmlns:p14="http://schemas.microsoft.com/office/powerpoint/2010/main" val="3587972887"/>
              </p:ext>
            </p:extLst>
          </p:nvPr>
        </p:nvGraphicFramePr>
        <p:xfrm>
          <a:off x="581024" y="2076450"/>
          <a:ext cx="11001375" cy="4783327"/>
        </p:xfrm>
        <a:graphic>
          <a:graphicData uri="http://schemas.openxmlformats.org/drawingml/2006/table">
            <a:tbl>
              <a:tblPr>
                <a:tableStyleId>{5C22544A-7EE6-4342-B048-85BDC9FD1C3A}</a:tableStyleId>
              </a:tblPr>
              <a:tblGrid>
                <a:gridCol w="1347107">
                  <a:extLst>
                    <a:ext uri="{9D8B030D-6E8A-4147-A177-3AD203B41FA5}">
                      <a16:colId xmlns:a16="http://schemas.microsoft.com/office/drawing/2014/main" val="983277957"/>
                    </a:ext>
                  </a:extLst>
                </a:gridCol>
                <a:gridCol w="1571625">
                  <a:extLst>
                    <a:ext uri="{9D8B030D-6E8A-4147-A177-3AD203B41FA5}">
                      <a16:colId xmlns:a16="http://schemas.microsoft.com/office/drawing/2014/main" val="3844126077"/>
                    </a:ext>
                  </a:extLst>
                </a:gridCol>
                <a:gridCol w="2694215">
                  <a:extLst>
                    <a:ext uri="{9D8B030D-6E8A-4147-A177-3AD203B41FA5}">
                      <a16:colId xmlns:a16="http://schemas.microsoft.com/office/drawing/2014/main" val="1807566953"/>
                    </a:ext>
                  </a:extLst>
                </a:gridCol>
                <a:gridCol w="1347107">
                  <a:extLst>
                    <a:ext uri="{9D8B030D-6E8A-4147-A177-3AD203B41FA5}">
                      <a16:colId xmlns:a16="http://schemas.microsoft.com/office/drawing/2014/main" val="2638686166"/>
                    </a:ext>
                  </a:extLst>
                </a:gridCol>
                <a:gridCol w="1347107">
                  <a:extLst>
                    <a:ext uri="{9D8B030D-6E8A-4147-A177-3AD203B41FA5}">
                      <a16:colId xmlns:a16="http://schemas.microsoft.com/office/drawing/2014/main" val="3958229984"/>
                    </a:ext>
                  </a:extLst>
                </a:gridCol>
                <a:gridCol w="1255940">
                  <a:extLst>
                    <a:ext uri="{9D8B030D-6E8A-4147-A177-3AD203B41FA5}">
                      <a16:colId xmlns:a16="http://schemas.microsoft.com/office/drawing/2014/main" val="1287935533"/>
                    </a:ext>
                  </a:extLst>
                </a:gridCol>
                <a:gridCol w="1438274">
                  <a:extLst>
                    <a:ext uri="{9D8B030D-6E8A-4147-A177-3AD203B41FA5}">
                      <a16:colId xmlns:a16="http://schemas.microsoft.com/office/drawing/2014/main" val="3805077767"/>
                    </a:ext>
                  </a:extLst>
                </a:gridCol>
              </a:tblGrid>
              <a:tr h="212148">
                <a:tc>
                  <a:txBody>
                    <a:bodyPr/>
                    <a:lstStyle/>
                    <a:p>
                      <a:pPr algn="ctr" fontAlgn="b"/>
                      <a:r>
                        <a:rPr lang="en-US" sz="1050" b="1" u="none" strike="noStrike" dirty="0">
                          <a:effectLst/>
                        </a:rPr>
                        <a:t>CS Place</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 Place</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2021 School</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 Team Points</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CS Team Points</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MOV/CS (5.5X avg)</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MOV&gt;CS Place Differential </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extLst>
                  <a:ext uri="{0D108BD9-81ED-4DB2-BD59-A6C34878D82A}">
                    <a16:rowId xmlns:a16="http://schemas.microsoft.com/office/drawing/2014/main" val="3348925470"/>
                  </a:ext>
                </a:extLst>
              </a:tr>
              <a:tr h="212148">
                <a:tc>
                  <a:txBody>
                    <a:bodyPr/>
                    <a:lstStyle/>
                    <a:p>
                      <a:pPr algn="ctr" fontAlgn="b"/>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050" b="1" i="0" u="none" strike="noStrike">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989587364"/>
                  </a:ext>
                </a:extLst>
              </a:tr>
              <a:tr h="212148">
                <a:tc>
                  <a:txBody>
                    <a:bodyPr/>
                    <a:lstStyle/>
                    <a:p>
                      <a:pPr algn="ctr" fontAlgn="b"/>
                      <a:r>
                        <a:rPr lang="en-US" sz="1050" b="1" u="none" strike="noStrike">
                          <a:effectLst/>
                        </a:rPr>
                        <a:t>1</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1</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Iowa</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729</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129.0</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5.65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0</a:t>
                      </a:r>
                      <a:endParaRPr lang="en-US" sz="1050" b="1" i="0" u="none" strike="noStrike">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3620205856"/>
                  </a:ext>
                </a:extLst>
              </a:tr>
              <a:tr h="212148">
                <a:tc>
                  <a:txBody>
                    <a:bodyPr/>
                    <a:lstStyle/>
                    <a:p>
                      <a:pPr algn="ctr" fontAlgn="b"/>
                      <a:r>
                        <a:rPr lang="en-US" sz="1050" b="1" u="none" strike="noStrike" dirty="0">
                          <a:effectLst/>
                        </a:rPr>
                        <a:t>2</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3</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PSU</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567</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113.5</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5.00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2298861763"/>
                  </a:ext>
                </a:extLst>
              </a:tr>
              <a:tr h="212148">
                <a:tc>
                  <a:txBody>
                    <a:bodyPr/>
                    <a:lstStyle/>
                    <a:p>
                      <a:pPr algn="ctr" fontAlgn="b"/>
                      <a:r>
                        <a:rPr lang="en-US" sz="1050" b="1" u="none" strike="noStrike">
                          <a:effectLst/>
                        </a:rPr>
                        <a:t>3</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2</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Oklahoma St</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601</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99.5</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6.04</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4114408592"/>
                  </a:ext>
                </a:extLst>
              </a:tr>
              <a:tr h="212148">
                <a:tc>
                  <a:txBody>
                    <a:bodyPr/>
                    <a:lstStyle/>
                    <a:p>
                      <a:pPr algn="ctr" fontAlgn="b"/>
                      <a:r>
                        <a:rPr lang="en-US" sz="1050" b="1" u="none" strike="noStrike" dirty="0">
                          <a:effectLst/>
                        </a:rPr>
                        <a:t>4</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ASU</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394</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74.0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5.32</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1478371304"/>
                  </a:ext>
                </a:extLst>
              </a:tr>
              <a:tr h="212148">
                <a:tc>
                  <a:txBody>
                    <a:bodyPr/>
                    <a:lstStyle/>
                    <a:p>
                      <a:pPr algn="ctr" fontAlgn="b"/>
                      <a:r>
                        <a:rPr lang="en-US" sz="1050" b="1" u="none" strike="noStrike">
                          <a:effectLst/>
                        </a:rPr>
                        <a:t>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4</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Michigan</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419</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69.0</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6.07</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1247697182"/>
                  </a:ext>
                </a:extLst>
              </a:tr>
              <a:tr h="212148">
                <a:tc>
                  <a:txBody>
                    <a:bodyPr/>
                    <a:lstStyle/>
                    <a:p>
                      <a:pPr algn="ctr" fontAlgn="b"/>
                      <a:r>
                        <a:rPr lang="en-US" sz="1050" b="1" u="none" strike="noStrike" dirty="0">
                          <a:effectLst/>
                        </a:rPr>
                        <a:t>6</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7</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NCSU</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379</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68.0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5.57</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2725745396"/>
                  </a:ext>
                </a:extLst>
              </a:tr>
              <a:tr h="212148">
                <a:tc>
                  <a:txBody>
                    <a:bodyPr/>
                    <a:lstStyle/>
                    <a:p>
                      <a:pPr algn="ctr" fontAlgn="b"/>
                      <a:r>
                        <a:rPr lang="en-US" sz="1050" b="1" u="none" strike="noStrike">
                          <a:effectLst/>
                        </a:rPr>
                        <a:t>7</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6</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Minn</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387</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64.0</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6.05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3453851830"/>
                  </a:ext>
                </a:extLst>
              </a:tr>
              <a:tr h="212148">
                <a:tc>
                  <a:txBody>
                    <a:bodyPr/>
                    <a:lstStyle/>
                    <a:p>
                      <a:pPr algn="ctr" fontAlgn="b"/>
                      <a:r>
                        <a:rPr lang="en-US" sz="1050" b="1" u="none" strike="noStrike" dirty="0">
                          <a:effectLst/>
                        </a:rPr>
                        <a:t>7</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8</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Mizzou</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377</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64.0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5.89</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56115268"/>
                  </a:ext>
                </a:extLst>
              </a:tr>
              <a:tr h="212148">
                <a:tc>
                  <a:txBody>
                    <a:bodyPr/>
                    <a:lstStyle/>
                    <a:p>
                      <a:pPr algn="ctr" fontAlgn="b"/>
                      <a:r>
                        <a:rPr lang="en-US" sz="1050" b="1" u="none" strike="noStrike">
                          <a:effectLst/>
                        </a:rPr>
                        <a:t>9</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9</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The Ohio St</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257</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46.5</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5.53</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0</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2162469286"/>
                  </a:ext>
                </a:extLst>
              </a:tr>
              <a:tr h="212148">
                <a:tc>
                  <a:txBody>
                    <a:bodyPr/>
                    <a:lstStyle/>
                    <a:p>
                      <a:pPr algn="ctr" fontAlgn="b"/>
                      <a:r>
                        <a:rPr lang="en-US" sz="1050" b="1" u="none" strike="noStrike" dirty="0">
                          <a:effectLst/>
                        </a:rPr>
                        <a:t>10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Northwestern</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256</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45.0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5.69</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981161609"/>
                  </a:ext>
                </a:extLst>
              </a:tr>
              <a:tr h="212148">
                <a:tc>
                  <a:txBody>
                    <a:bodyPr/>
                    <a:lstStyle/>
                    <a:p>
                      <a:pPr algn="ctr" fontAlgn="b"/>
                      <a:r>
                        <a:rPr lang="en-US" sz="1050" b="1" u="none" strike="noStrike">
                          <a:effectLst/>
                        </a:rPr>
                        <a:t>11</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11</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Pitt</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220</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40.5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5.43</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0</a:t>
                      </a:r>
                      <a:endParaRPr lang="en-US" sz="1050" b="1" i="0" u="none" strike="noStrike">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110599710"/>
                  </a:ext>
                </a:extLst>
              </a:tr>
              <a:tr h="212148">
                <a:tc>
                  <a:txBody>
                    <a:bodyPr/>
                    <a:lstStyle/>
                    <a:p>
                      <a:pPr algn="ctr" fontAlgn="b"/>
                      <a:r>
                        <a:rPr lang="en-US" sz="1050" b="1" u="none" strike="noStrike" dirty="0">
                          <a:effectLst/>
                        </a:rPr>
                        <a:t>12</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13</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Nebraska</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206</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38.0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5.42</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2351917903"/>
                  </a:ext>
                </a:extLst>
              </a:tr>
              <a:tr h="212148">
                <a:tc>
                  <a:txBody>
                    <a:bodyPr/>
                    <a:lstStyle/>
                    <a:p>
                      <a:pPr algn="ctr" fontAlgn="b"/>
                      <a:r>
                        <a:rPr lang="en-US" sz="1050" b="1" u="none" strike="noStrike">
                          <a:effectLst/>
                        </a:rPr>
                        <a:t>13</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14</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Iowa St</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199</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37.5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5.31</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2653885203"/>
                  </a:ext>
                </a:extLst>
              </a:tr>
              <a:tr h="212148">
                <a:tc>
                  <a:txBody>
                    <a:bodyPr/>
                    <a:lstStyle/>
                    <a:p>
                      <a:pPr algn="ctr" fontAlgn="b"/>
                      <a:r>
                        <a:rPr lang="en-US" sz="1050" b="1" u="none" strike="noStrike" dirty="0">
                          <a:effectLst/>
                        </a:rPr>
                        <a:t>13</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a:effectLst/>
                        </a:rPr>
                        <a:t>12</a:t>
                      </a:r>
                      <a:endParaRPr lang="en-US" sz="1050" b="1" i="0" u="none" strike="noStrike">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Rutgers</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213</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37.5</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5.68</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1969057573"/>
                  </a:ext>
                </a:extLst>
              </a:tr>
              <a:tr h="212148">
                <a:tc>
                  <a:txBody>
                    <a:bodyPr/>
                    <a:lstStyle/>
                    <a:p>
                      <a:pPr algn="ctr" fontAlgn="b"/>
                      <a:r>
                        <a:rPr lang="en-US" sz="1050" b="1" u="none" strike="noStrike" dirty="0">
                          <a:effectLst/>
                        </a:rPr>
                        <a:t>15</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17</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VA Tech</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180</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36.5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4.93</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-2</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1524300049"/>
                  </a:ext>
                </a:extLst>
              </a:tr>
              <a:tr h="212148">
                <a:tc>
                  <a:txBody>
                    <a:bodyPr/>
                    <a:lstStyle/>
                    <a:p>
                      <a:pPr algn="ctr" fontAlgn="b"/>
                      <a:r>
                        <a:rPr lang="en-US" sz="1050" b="1" u="none" strike="noStrike" dirty="0">
                          <a:effectLst/>
                        </a:rPr>
                        <a:t>16</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15</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UNC</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196</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36.0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5.44</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3083995506"/>
                  </a:ext>
                </a:extLst>
              </a:tr>
              <a:tr h="212148">
                <a:tc>
                  <a:txBody>
                    <a:bodyPr/>
                    <a:lstStyle/>
                    <a:p>
                      <a:pPr algn="ctr" fontAlgn="b"/>
                      <a:r>
                        <a:rPr lang="en-US" sz="1050" b="1" u="none" strike="noStrike">
                          <a:effectLst/>
                        </a:rPr>
                        <a:t>17</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16</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Stanford</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194</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35.5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5.46</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1116195680"/>
                  </a:ext>
                </a:extLst>
              </a:tr>
              <a:tr h="212148">
                <a:tc>
                  <a:txBody>
                    <a:bodyPr/>
                    <a:lstStyle/>
                    <a:p>
                      <a:pPr algn="ctr" fontAlgn="b"/>
                      <a:r>
                        <a:rPr lang="en-US" sz="1050" b="1" u="none" strike="noStrike" dirty="0">
                          <a:effectLst/>
                        </a:rPr>
                        <a:t>18</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18</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Illini</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152</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25.0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6.08</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4094225464"/>
                  </a:ext>
                </a:extLst>
              </a:tr>
              <a:tr h="212148">
                <a:tc>
                  <a:txBody>
                    <a:bodyPr/>
                    <a:lstStyle/>
                    <a:p>
                      <a:pPr algn="ctr" fontAlgn="b"/>
                      <a:r>
                        <a:rPr lang="en-US" sz="1050" b="1" u="none" strike="noStrike">
                          <a:effectLst/>
                        </a:rPr>
                        <a:t>19</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20</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Northern Iowa</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122</a:t>
                      </a:r>
                      <a:endParaRPr lang="en-US" sz="105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24.5</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a:effectLst/>
                        </a:rPr>
                        <a:t>4.98</a:t>
                      </a:r>
                      <a:endParaRPr lang="en-US" sz="105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3658065160"/>
                  </a:ext>
                </a:extLst>
              </a:tr>
              <a:tr h="212148">
                <a:tc>
                  <a:txBody>
                    <a:bodyPr/>
                    <a:lstStyle/>
                    <a:p>
                      <a:pPr algn="ctr" fontAlgn="b"/>
                      <a:r>
                        <a:rPr lang="en-US" sz="1050" b="1" u="none" strike="noStrike" dirty="0">
                          <a:effectLst/>
                        </a:rPr>
                        <a:t>20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19</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Rider</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123</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22.0</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5.59</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050" b="1" u="none" strike="noStrike" dirty="0">
                          <a:effectLst/>
                        </a:rPr>
                        <a:t>+1</a:t>
                      </a:r>
                      <a:endParaRPr lang="en-US" sz="105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65021020"/>
                  </a:ext>
                </a:extLst>
              </a:tr>
            </a:tbl>
          </a:graphicData>
        </a:graphic>
      </p:graphicFrame>
      <p:sp>
        <p:nvSpPr>
          <p:cNvPr id="4" name="TextBox 3">
            <a:extLst>
              <a:ext uri="{FF2B5EF4-FFF2-40B4-BE49-F238E27FC236}">
                <a16:creationId xmlns:a16="http://schemas.microsoft.com/office/drawing/2014/main" id="{10F07684-43CA-E8A8-E67C-459AAE5F5A00}"/>
              </a:ext>
            </a:extLst>
          </p:cNvPr>
          <p:cNvSpPr txBox="1"/>
          <p:nvPr/>
        </p:nvSpPr>
        <p:spPr>
          <a:xfrm>
            <a:off x="10733517" y="878198"/>
            <a:ext cx="1239442" cy="830997"/>
          </a:xfrm>
          <a:prstGeom prst="rect">
            <a:avLst/>
          </a:prstGeom>
          <a:noFill/>
        </p:spPr>
        <p:txBody>
          <a:bodyPr wrap="none" rtlCol="0">
            <a:spAutoFit/>
          </a:bodyPr>
          <a:lstStyle/>
          <a:p>
            <a:pPr algn="ctr"/>
            <a:r>
              <a:rPr lang="en-US" sz="2400" dirty="0"/>
              <a:t>Episode</a:t>
            </a:r>
          </a:p>
          <a:p>
            <a:pPr algn="ctr"/>
            <a:r>
              <a:rPr lang="en-US" sz="2400" dirty="0"/>
              <a:t>14-29</a:t>
            </a:r>
          </a:p>
        </p:txBody>
      </p:sp>
      <p:sp>
        <p:nvSpPr>
          <p:cNvPr id="5" name="TextBox 4">
            <a:extLst>
              <a:ext uri="{FF2B5EF4-FFF2-40B4-BE49-F238E27FC236}">
                <a16:creationId xmlns:a16="http://schemas.microsoft.com/office/drawing/2014/main" id="{5C5D4358-137D-C5D4-4C97-91958107E8C0}"/>
              </a:ext>
            </a:extLst>
          </p:cNvPr>
          <p:cNvSpPr txBox="1"/>
          <p:nvPr/>
        </p:nvSpPr>
        <p:spPr>
          <a:xfrm flipH="1">
            <a:off x="-1" y="-1519"/>
            <a:ext cx="11861563" cy="646331"/>
          </a:xfrm>
          <a:prstGeom prst="rect">
            <a:avLst/>
          </a:prstGeom>
          <a:noFill/>
        </p:spPr>
        <p:txBody>
          <a:bodyPr wrap="square" rtlCol="0">
            <a:spAutoFit/>
          </a:bodyPr>
          <a:lstStyle/>
          <a:p>
            <a:pPr algn="ctr"/>
            <a:r>
              <a:rPr lang="en-US" dirty="0">
                <a:solidFill>
                  <a:srgbClr val="FFFF00"/>
                </a:solidFill>
              </a:rPr>
              <a:t>Can MatStats show the fans the difference in team placing in the 2021 NCAA Men’s D1 Wrestling Championships </a:t>
            </a:r>
          </a:p>
          <a:p>
            <a:pPr algn="ctr"/>
            <a:r>
              <a:rPr lang="en-US" dirty="0">
                <a:solidFill>
                  <a:srgbClr val="FFFF00"/>
                </a:solidFill>
              </a:rPr>
              <a:t>from the Current System (CS) and the Margin of Victory (MOV) system?</a:t>
            </a:r>
          </a:p>
        </p:txBody>
      </p:sp>
    </p:spTree>
    <p:extLst>
      <p:ext uri="{BB962C8B-B14F-4D97-AF65-F5344CB8AC3E}">
        <p14:creationId xmlns:p14="http://schemas.microsoft.com/office/powerpoint/2010/main" val="1979958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BADA6-DDE0-2A83-086B-C4D1BED94DA1}"/>
              </a:ext>
            </a:extLst>
          </p:cNvPr>
          <p:cNvSpPr>
            <a:spLocks noGrp="1"/>
          </p:cNvSpPr>
          <p:nvPr>
            <p:ph type="title"/>
          </p:nvPr>
        </p:nvSpPr>
        <p:spPr/>
        <p:txBody>
          <a:bodyPr>
            <a:noAutofit/>
          </a:bodyPr>
          <a:lstStyle/>
          <a:p>
            <a:pPr algn="ctr"/>
            <a:r>
              <a:rPr lang="en-US" sz="2800" dirty="0"/>
              <a:t>The multiplier of MOV/CS.  The multiplier average is about 5.5X.  The more removed from this number, the more likely a change in team standings will occur.</a:t>
            </a:r>
          </a:p>
        </p:txBody>
      </p:sp>
      <p:graphicFrame>
        <p:nvGraphicFramePr>
          <p:cNvPr id="5" name="Content Placeholder 4">
            <a:extLst>
              <a:ext uri="{FF2B5EF4-FFF2-40B4-BE49-F238E27FC236}">
                <a16:creationId xmlns:a16="http://schemas.microsoft.com/office/drawing/2014/main" id="{D13CDA0C-1C30-5D4E-8A25-9907934B061D}"/>
              </a:ext>
            </a:extLst>
          </p:cNvPr>
          <p:cNvGraphicFramePr>
            <a:graphicFrameLocks noGrp="1"/>
          </p:cNvGraphicFramePr>
          <p:nvPr>
            <p:ph idx="1"/>
            <p:extLst>
              <p:ext uri="{D42A27DB-BD31-4B8C-83A1-F6EECF244321}">
                <p14:modId xmlns:p14="http://schemas.microsoft.com/office/powerpoint/2010/main" val="369727054"/>
              </p:ext>
            </p:extLst>
          </p:nvPr>
        </p:nvGraphicFramePr>
        <p:xfrm>
          <a:off x="230736" y="2131703"/>
          <a:ext cx="11519733" cy="4585584"/>
        </p:xfrm>
        <a:graphic>
          <a:graphicData uri="http://schemas.openxmlformats.org/drawingml/2006/table">
            <a:tbl>
              <a:tblPr>
                <a:tableStyleId>{5C22544A-7EE6-4342-B048-85BDC9FD1C3A}</a:tableStyleId>
              </a:tblPr>
              <a:tblGrid>
                <a:gridCol w="1410579">
                  <a:extLst>
                    <a:ext uri="{9D8B030D-6E8A-4147-A177-3AD203B41FA5}">
                      <a16:colId xmlns:a16="http://schemas.microsoft.com/office/drawing/2014/main" val="2750991978"/>
                    </a:ext>
                  </a:extLst>
                </a:gridCol>
                <a:gridCol w="1645677">
                  <a:extLst>
                    <a:ext uri="{9D8B030D-6E8A-4147-A177-3AD203B41FA5}">
                      <a16:colId xmlns:a16="http://schemas.microsoft.com/office/drawing/2014/main" val="3164923887"/>
                    </a:ext>
                  </a:extLst>
                </a:gridCol>
                <a:gridCol w="2618152">
                  <a:extLst>
                    <a:ext uri="{9D8B030D-6E8A-4147-A177-3AD203B41FA5}">
                      <a16:colId xmlns:a16="http://schemas.microsoft.com/office/drawing/2014/main" val="3655075872"/>
                    </a:ext>
                  </a:extLst>
                </a:gridCol>
                <a:gridCol w="1358781">
                  <a:extLst>
                    <a:ext uri="{9D8B030D-6E8A-4147-A177-3AD203B41FA5}">
                      <a16:colId xmlns:a16="http://schemas.microsoft.com/office/drawing/2014/main" val="2688449069"/>
                    </a:ext>
                  </a:extLst>
                </a:gridCol>
                <a:gridCol w="1435694">
                  <a:extLst>
                    <a:ext uri="{9D8B030D-6E8A-4147-A177-3AD203B41FA5}">
                      <a16:colId xmlns:a16="http://schemas.microsoft.com/office/drawing/2014/main" val="2268832181"/>
                    </a:ext>
                  </a:extLst>
                </a:gridCol>
                <a:gridCol w="1392964">
                  <a:extLst>
                    <a:ext uri="{9D8B030D-6E8A-4147-A177-3AD203B41FA5}">
                      <a16:colId xmlns:a16="http://schemas.microsoft.com/office/drawing/2014/main" val="957704491"/>
                    </a:ext>
                  </a:extLst>
                </a:gridCol>
                <a:gridCol w="1657886">
                  <a:extLst>
                    <a:ext uri="{9D8B030D-6E8A-4147-A177-3AD203B41FA5}">
                      <a16:colId xmlns:a16="http://schemas.microsoft.com/office/drawing/2014/main" val="3725142511"/>
                    </a:ext>
                  </a:extLst>
                </a:gridCol>
              </a:tblGrid>
              <a:tr h="183755">
                <a:tc>
                  <a:txBody>
                    <a:bodyPr/>
                    <a:lstStyle/>
                    <a:p>
                      <a:pPr algn="ctr" fontAlgn="b"/>
                      <a:r>
                        <a:rPr lang="en-US" sz="1050" b="1" u="none" strike="noStrike" dirty="0">
                          <a:effectLst/>
                        </a:rPr>
                        <a:t>CS Place</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 Place</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2021 School</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 Team Points</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CS Team Points</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MOV/CS (5.5X avg)</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MOV&gt;CS Place Differential </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extLst>
                  <a:ext uri="{0D108BD9-81ED-4DB2-BD59-A6C34878D82A}">
                    <a16:rowId xmlns:a16="http://schemas.microsoft.com/office/drawing/2014/main" val="2452302793"/>
                  </a:ext>
                </a:extLst>
              </a:tr>
              <a:tr h="183755">
                <a:tc>
                  <a:txBody>
                    <a:bodyPr/>
                    <a:lstStyle/>
                    <a:p>
                      <a:pPr algn="r" fontAlgn="b"/>
                      <a:endParaRPr lang="en-US" sz="900" b="0" i="0" u="none" strike="noStrike">
                        <a:solidFill>
                          <a:srgbClr val="000000"/>
                        </a:solidFill>
                        <a:effectLst/>
                        <a:latin typeface="Calibri" panose="020F0502020204030204" pitchFamily="34" charset="0"/>
                      </a:endParaRPr>
                    </a:p>
                  </a:txBody>
                  <a:tcPr marL="7824" marR="7824" marT="7824"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7824" marR="7824" marT="7824" marB="0" anchor="b"/>
                </a:tc>
                <a:tc>
                  <a:txBody>
                    <a:bodyPr/>
                    <a:lstStyle/>
                    <a:p>
                      <a:pPr algn="l" fontAlgn="b"/>
                      <a:endParaRPr lang="en-US" sz="900" b="0" i="0" u="none" strike="noStrike" dirty="0">
                        <a:solidFill>
                          <a:srgbClr val="000000"/>
                        </a:solidFill>
                        <a:effectLst/>
                        <a:latin typeface="Calibri" panose="020F0502020204030204" pitchFamily="34" charset="0"/>
                      </a:endParaRPr>
                    </a:p>
                  </a:txBody>
                  <a:tcPr marL="7824" marR="7824" marT="7824"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7824" marR="7824" marT="7824"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7824" marR="7824" marT="7824" marB="0" anchor="b"/>
                </a:tc>
                <a:tc>
                  <a:txBody>
                    <a:bodyPr/>
                    <a:lstStyle/>
                    <a:p>
                      <a:pPr algn="r" fontAlgn="b"/>
                      <a:endParaRPr lang="en-US" sz="900" b="0" i="0" u="none" strike="noStrike" dirty="0">
                        <a:solidFill>
                          <a:srgbClr val="000000"/>
                        </a:solidFill>
                        <a:effectLst/>
                        <a:latin typeface="Calibri" panose="020F0502020204030204" pitchFamily="34" charset="0"/>
                      </a:endParaRPr>
                    </a:p>
                  </a:txBody>
                  <a:tcPr marL="7824" marR="7824" marT="7824" marB="0" anchor="b"/>
                </a:tc>
                <a:tc>
                  <a:txBody>
                    <a:bodyPr/>
                    <a:lstStyle/>
                    <a:p>
                      <a:pPr algn="r" fontAlgn="b"/>
                      <a:endParaRPr lang="en-US" sz="900" b="0"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655769871"/>
                  </a:ext>
                </a:extLst>
              </a:tr>
              <a:tr h="183755">
                <a:tc>
                  <a:txBody>
                    <a:bodyPr/>
                    <a:lstStyle/>
                    <a:p>
                      <a:pPr algn="ctr" fontAlgn="b"/>
                      <a:r>
                        <a:rPr lang="en-US" sz="1100" b="1" u="none" strike="noStrike" dirty="0">
                          <a:effectLst/>
                        </a:rPr>
                        <a:t>21</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21</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UT Valley</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111</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21.5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5.16</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0</a:t>
                      </a:r>
                      <a:endParaRPr lang="en-US" sz="1100" b="1" i="0" u="none" strike="noStrike">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2855044383"/>
                  </a:ext>
                </a:extLst>
              </a:tr>
              <a:tr h="183755">
                <a:tc>
                  <a:txBody>
                    <a:bodyPr/>
                    <a:lstStyle/>
                    <a:p>
                      <a:pPr algn="ctr" fontAlgn="b"/>
                      <a:r>
                        <a:rPr lang="en-US" sz="1100" b="1" u="none" strike="noStrike" dirty="0">
                          <a:effectLst/>
                        </a:rPr>
                        <a:t>22</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22</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Central Michigan</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95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20.0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4.75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3055157151"/>
                  </a:ext>
                </a:extLst>
              </a:tr>
              <a:tr h="183755">
                <a:tc>
                  <a:txBody>
                    <a:bodyPr/>
                    <a:lstStyle/>
                    <a:p>
                      <a:pPr algn="ctr" fontAlgn="b"/>
                      <a:r>
                        <a:rPr lang="en-US" sz="1100" b="1" u="none" strike="noStrike">
                          <a:effectLst/>
                        </a:rPr>
                        <a:t>23</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24</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Wisconsin</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86</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18.5</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4.65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-1</a:t>
                      </a:r>
                      <a:endParaRPr lang="en-US" sz="1100" b="1" i="0" u="none" strike="noStrike">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3955772031"/>
                  </a:ext>
                </a:extLst>
              </a:tr>
              <a:tr h="183755">
                <a:tc>
                  <a:txBody>
                    <a:bodyPr/>
                    <a:lstStyle/>
                    <a:p>
                      <a:pPr algn="ctr" fontAlgn="b"/>
                      <a:r>
                        <a:rPr lang="en-US" sz="1100" b="1" u="none" strike="noStrike" dirty="0">
                          <a:effectLst/>
                        </a:rPr>
                        <a:t>24</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Oklahoma</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85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17.0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5.00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2876193673"/>
                  </a:ext>
                </a:extLst>
              </a:tr>
              <a:tr h="183755">
                <a:tc>
                  <a:txBody>
                    <a:bodyPr/>
                    <a:lstStyle/>
                    <a:p>
                      <a:pPr algn="ctr" fontAlgn="b"/>
                      <a:r>
                        <a:rPr lang="en-US" sz="1100" b="1" u="none" strike="noStrike">
                          <a:effectLst/>
                        </a:rPr>
                        <a:t>25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25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Cal Poly</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85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16.5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5.15</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0</a:t>
                      </a:r>
                      <a:endParaRPr lang="en-US" sz="1100" b="1" i="0" u="none" strike="noStrike">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2670277119"/>
                  </a:ext>
                </a:extLst>
              </a:tr>
              <a:tr h="183755">
                <a:tc>
                  <a:txBody>
                    <a:bodyPr/>
                    <a:lstStyle/>
                    <a:p>
                      <a:pPr algn="ctr" fontAlgn="b"/>
                      <a:r>
                        <a:rPr lang="en-US" sz="1100" b="1" u="none" strike="noStrike" dirty="0">
                          <a:effectLst/>
                        </a:rPr>
                        <a:t>26</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29</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Purdue</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73</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15.5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4.71</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-3</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2515594411"/>
                  </a:ext>
                </a:extLst>
              </a:tr>
              <a:tr h="183755">
                <a:tc>
                  <a:txBody>
                    <a:bodyPr/>
                    <a:lstStyle/>
                    <a:p>
                      <a:pPr algn="ctr" fontAlgn="b"/>
                      <a:r>
                        <a:rPr lang="en-US" sz="1100" b="1" u="none" strike="noStrike">
                          <a:effectLst/>
                        </a:rPr>
                        <a:t>26</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28</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SDSU</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75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15.5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4.84</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1407283124"/>
                  </a:ext>
                </a:extLst>
              </a:tr>
              <a:tr h="183755">
                <a:tc>
                  <a:txBody>
                    <a:bodyPr/>
                    <a:lstStyle/>
                    <a:p>
                      <a:pPr algn="ctr" fontAlgn="b"/>
                      <a:r>
                        <a:rPr lang="en-US" sz="1100" b="1" u="none" strike="noStrike" dirty="0">
                          <a:effectLst/>
                        </a:rPr>
                        <a:t>26</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29</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Wyoming</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73</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15.5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4.71</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-3</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1865686386"/>
                  </a:ext>
                </a:extLst>
              </a:tr>
              <a:tr h="183755">
                <a:tc>
                  <a:txBody>
                    <a:bodyPr/>
                    <a:lstStyle/>
                    <a:p>
                      <a:pPr algn="ctr" fontAlgn="b"/>
                      <a:r>
                        <a:rPr lang="en-US" sz="1100" b="1" u="none" strike="noStrike">
                          <a:effectLst/>
                        </a:rPr>
                        <a:t>29</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27</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Northern Illinois</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79</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13.5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5.85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2969901335"/>
                  </a:ext>
                </a:extLst>
              </a:tr>
              <a:tr h="183755">
                <a:tc>
                  <a:txBody>
                    <a:bodyPr/>
                    <a:lstStyle/>
                    <a:p>
                      <a:pPr algn="ctr" fontAlgn="b"/>
                      <a:r>
                        <a:rPr lang="en-US" sz="1100" b="1" u="none" strike="noStrike" dirty="0">
                          <a:effectLst/>
                        </a:rPr>
                        <a:t>30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23</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Michigan State</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90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13.0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6.92</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+7</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1863630313"/>
                  </a:ext>
                </a:extLst>
              </a:tr>
              <a:tr h="183755">
                <a:tc>
                  <a:txBody>
                    <a:bodyPr/>
                    <a:lstStyle/>
                    <a:p>
                      <a:pPr algn="ctr" fontAlgn="b"/>
                      <a:r>
                        <a:rPr lang="en-US" sz="1100" b="1" u="none" strike="noStrike" dirty="0">
                          <a:effectLst/>
                        </a:rPr>
                        <a:t>31</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32</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Lehigh</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69</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11.5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6.00</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140381001"/>
                  </a:ext>
                </a:extLst>
              </a:tr>
              <a:tr h="183755">
                <a:tc>
                  <a:txBody>
                    <a:bodyPr/>
                    <a:lstStyle/>
                    <a:p>
                      <a:pPr algn="ctr" fontAlgn="b"/>
                      <a:r>
                        <a:rPr lang="en-US" sz="1100" b="1" u="none" strike="noStrike" dirty="0">
                          <a:effectLst/>
                        </a:rPr>
                        <a:t>31</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35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UVA</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52</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11.5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4.52</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-4</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1302461050"/>
                  </a:ext>
                </a:extLst>
              </a:tr>
              <a:tr h="183755">
                <a:tc>
                  <a:txBody>
                    <a:bodyPr/>
                    <a:lstStyle/>
                    <a:p>
                      <a:pPr algn="ctr" fontAlgn="b"/>
                      <a:r>
                        <a:rPr lang="en-US" sz="1100" b="1" u="none" strike="noStrike" dirty="0">
                          <a:effectLst/>
                        </a:rPr>
                        <a:t>31</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31</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W VA</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71</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11.5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6.17</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1292393345"/>
                  </a:ext>
                </a:extLst>
              </a:tr>
              <a:tr h="171082">
                <a:tc>
                  <a:txBody>
                    <a:bodyPr/>
                    <a:lstStyle/>
                    <a:p>
                      <a:pPr algn="ctr" fontAlgn="b"/>
                      <a:r>
                        <a:rPr lang="en-US" sz="1100" b="1" u="none" strike="noStrike" dirty="0">
                          <a:effectLst/>
                        </a:rPr>
                        <a:t>34</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a:effectLst/>
                        </a:rPr>
                        <a:t>34</a:t>
                      </a:r>
                      <a:endParaRPr lang="en-US" sz="1100" b="1" i="0" u="none" strike="noStrike">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Bucknell</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58</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11.0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5.27</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1280942188"/>
                  </a:ext>
                </a:extLst>
              </a:tr>
              <a:tr h="183755">
                <a:tc>
                  <a:txBody>
                    <a:bodyPr/>
                    <a:lstStyle/>
                    <a:p>
                      <a:pPr algn="ctr" fontAlgn="b"/>
                      <a:r>
                        <a:rPr lang="en-US" sz="1100" b="1" u="none" strike="noStrike">
                          <a:effectLst/>
                        </a:rPr>
                        <a:t>35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36</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Fresno State</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51</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10.5</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4.86</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527045978"/>
                  </a:ext>
                </a:extLst>
              </a:tr>
              <a:tr h="183755">
                <a:tc>
                  <a:txBody>
                    <a:bodyPr/>
                    <a:lstStyle/>
                    <a:p>
                      <a:pPr algn="ctr" fontAlgn="b"/>
                      <a:r>
                        <a:rPr lang="en-US" sz="1100" b="1" u="none" strike="noStrike" dirty="0">
                          <a:effectLst/>
                        </a:rPr>
                        <a:t>36</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33</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NDSU</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64</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10.5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6.10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+3</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2020639491"/>
                  </a:ext>
                </a:extLst>
              </a:tr>
              <a:tr h="183755">
                <a:tc>
                  <a:txBody>
                    <a:bodyPr/>
                    <a:lstStyle/>
                    <a:p>
                      <a:pPr algn="ctr" fontAlgn="b"/>
                      <a:r>
                        <a:rPr lang="en-US" sz="1100" b="1" u="none" strike="noStrike">
                          <a:effectLst/>
                        </a:rPr>
                        <a:t>37</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37</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USNA</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45</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7.5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6.00</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3227575264"/>
                  </a:ext>
                </a:extLst>
              </a:tr>
              <a:tr h="183755">
                <a:tc>
                  <a:txBody>
                    <a:bodyPr/>
                    <a:lstStyle/>
                    <a:p>
                      <a:pPr algn="ctr" fontAlgn="b"/>
                      <a:r>
                        <a:rPr lang="en-US" sz="1100" b="1" u="none" strike="noStrike" dirty="0">
                          <a:effectLst/>
                        </a:rPr>
                        <a:t>38</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50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Appy State</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22</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6.5</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3.38</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highlight>
                            <a:srgbClr val="00FF00"/>
                          </a:highlight>
                        </a:rPr>
                        <a:t>-12</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2333516486"/>
                  </a:ext>
                </a:extLst>
              </a:tr>
              <a:tr h="183755">
                <a:tc>
                  <a:txBody>
                    <a:bodyPr/>
                    <a:lstStyle/>
                    <a:p>
                      <a:pPr algn="ctr" fontAlgn="b"/>
                      <a:r>
                        <a:rPr lang="en-US" sz="1100" b="1" u="none" strike="noStrike">
                          <a:effectLst/>
                        </a:rPr>
                        <a:t>38</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46</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highlight>
                            <a:srgbClr val="00FF00"/>
                          </a:highlight>
                        </a:rPr>
                        <a:t>Binghamton</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tc>
                <a:tc>
                  <a:txBody>
                    <a:bodyPr/>
                    <a:lstStyle/>
                    <a:p>
                      <a:pPr algn="ctr" fontAlgn="b"/>
                      <a:r>
                        <a:rPr lang="en-US" sz="1100" b="1" u="none" strike="noStrike">
                          <a:effectLst/>
                        </a:rPr>
                        <a:t>28</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6.5</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highlight>
                            <a:srgbClr val="00FF00"/>
                          </a:highlight>
                        </a:rPr>
                        <a:t>4.31</a:t>
                      </a:r>
                      <a:endParaRPr lang="en-US" sz="1100" b="1" i="0" u="none" strike="noStrike">
                        <a:solidFill>
                          <a:srgbClr val="000000"/>
                        </a:solidFill>
                        <a:effectLst/>
                        <a:highlight>
                          <a:srgbClr val="00FF00"/>
                        </a:highlight>
                        <a:latin typeface="Calibri" panose="020F0502020204030204" pitchFamily="34" charset="0"/>
                      </a:endParaRPr>
                    </a:p>
                  </a:txBody>
                  <a:tcPr marL="7824" marR="7824" marT="7824" marB="0" anchor="b"/>
                </a:tc>
                <a:tc>
                  <a:txBody>
                    <a:bodyPr/>
                    <a:lstStyle/>
                    <a:p>
                      <a:pPr algn="ctr" fontAlgn="b"/>
                      <a:r>
                        <a:rPr lang="en-US" sz="1100" b="1" u="none" strike="noStrike" dirty="0">
                          <a:effectLst/>
                          <a:highlight>
                            <a:srgbClr val="00FF00"/>
                          </a:highlight>
                        </a:rPr>
                        <a:t>-8</a:t>
                      </a:r>
                      <a:endParaRPr lang="en-US" sz="1100" b="1" i="0" u="none" strike="noStrike" dirty="0">
                        <a:solidFill>
                          <a:srgbClr val="000000"/>
                        </a:solidFill>
                        <a:effectLst/>
                        <a:highlight>
                          <a:srgbClr val="00FF00"/>
                        </a:highlight>
                        <a:latin typeface="Calibri" panose="020F0502020204030204" pitchFamily="34" charset="0"/>
                      </a:endParaRPr>
                    </a:p>
                  </a:txBody>
                  <a:tcPr marL="7824" marR="7824" marT="7824" marB="0" anchor="b"/>
                </a:tc>
                <a:extLst>
                  <a:ext uri="{0D108BD9-81ED-4DB2-BD59-A6C34878D82A}">
                    <a16:rowId xmlns:a16="http://schemas.microsoft.com/office/drawing/2014/main" val="4217663417"/>
                  </a:ext>
                </a:extLst>
              </a:tr>
              <a:tr h="183755">
                <a:tc>
                  <a:txBody>
                    <a:bodyPr/>
                    <a:lstStyle/>
                    <a:p>
                      <a:pPr algn="ctr" fontAlgn="b"/>
                      <a:r>
                        <a:rPr lang="en-US" sz="1100" b="1" u="none" strike="noStrike" dirty="0">
                          <a:effectLst/>
                        </a:rPr>
                        <a:t>38</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38</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Campbell</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44</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a:effectLst/>
                        </a:rPr>
                        <a:t>6.5</a:t>
                      </a:r>
                      <a:endParaRPr lang="en-US" sz="1100" b="1" i="0" u="none" strike="noStrike">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6.77</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3137337206"/>
                  </a:ext>
                </a:extLst>
              </a:tr>
              <a:tr h="183755">
                <a:tc>
                  <a:txBody>
                    <a:bodyPr/>
                    <a:lstStyle/>
                    <a:p>
                      <a:pPr algn="ctr" fontAlgn="b"/>
                      <a:r>
                        <a:rPr lang="en-US" sz="1100" b="1" u="none" strike="noStrike">
                          <a:effectLst/>
                        </a:rPr>
                        <a:t>41</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42</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USAFA</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33</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6.0</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5.50</a:t>
                      </a:r>
                      <a:endParaRPr lang="en-US" sz="1100" b="1" i="0" u="none" strike="noStrike" dirty="0">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701353359"/>
                  </a:ext>
                </a:extLst>
              </a:tr>
              <a:tr h="183755">
                <a:tc>
                  <a:txBody>
                    <a:bodyPr/>
                    <a:lstStyle/>
                    <a:p>
                      <a:pPr algn="ctr" fontAlgn="b"/>
                      <a:r>
                        <a:rPr lang="en-US" sz="1100" b="1" u="none" strike="noStrike" dirty="0">
                          <a:effectLst/>
                        </a:rPr>
                        <a:t>41</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39</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Bakersfield</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42</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6.0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7.00</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tc>
                  <a:txBody>
                    <a:bodyPr/>
                    <a:lstStyle/>
                    <a:p>
                      <a:pPr algn="ct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7824" marR="7824" marT="7824" marB="0" anchor="b">
                    <a:solidFill>
                      <a:schemeClr val="tx1">
                        <a:lumMod val="65000"/>
                      </a:schemeClr>
                    </a:solidFill>
                  </a:tcPr>
                </a:tc>
                <a:extLst>
                  <a:ext uri="{0D108BD9-81ED-4DB2-BD59-A6C34878D82A}">
                    <a16:rowId xmlns:a16="http://schemas.microsoft.com/office/drawing/2014/main" val="480418987"/>
                  </a:ext>
                </a:extLst>
              </a:tr>
              <a:tr h="183755">
                <a:tc>
                  <a:txBody>
                    <a:bodyPr/>
                    <a:lstStyle/>
                    <a:p>
                      <a:pPr algn="ctr" fontAlgn="b"/>
                      <a:r>
                        <a:rPr lang="en-US" sz="1100" b="1" u="none" strike="noStrike">
                          <a:effectLst/>
                        </a:rPr>
                        <a:t>41</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41</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USMA</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37</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6.0</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a:effectLst/>
                        </a:rPr>
                        <a:t>6.17</a:t>
                      </a:r>
                      <a:endParaRPr lang="en-US" sz="1100" b="1" i="0" u="none" strike="noStrike">
                        <a:solidFill>
                          <a:srgbClr val="000000"/>
                        </a:solidFill>
                        <a:effectLst/>
                        <a:latin typeface="Calibri" panose="020F0502020204030204" pitchFamily="34" charset="0"/>
                      </a:endParaRPr>
                    </a:p>
                  </a:txBody>
                  <a:tcPr marL="7824" marR="7824" marT="7824" marB="0" anchor="b"/>
                </a:tc>
                <a:tc>
                  <a:txBody>
                    <a:bodyPr/>
                    <a:lstStyle/>
                    <a:p>
                      <a:pPr algn="ct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7824" marR="7824" marT="7824" marB="0" anchor="b"/>
                </a:tc>
                <a:extLst>
                  <a:ext uri="{0D108BD9-81ED-4DB2-BD59-A6C34878D82A}">
                    <a16:rowId xmlns:a16="http://schemas.microsoft.com/office/drawing/2014/main" val="762824971"/>
                  </a:ext>
                </a:extLst>
              </a:tr>
            </a:tbl>
          </a:graphicData>
        </a:graphic>
      </p:graphicFrame>
      <p:sp>
        <p:nvSpPr>
          <p:cNvPr id="4" name="TextBox 3">
            <a:extLst>
              <a:ext uri="{FF2B5EF4-FFF2-40B4-BE49-F238E27FC236}">
                <a16:creationId xmlns:a16="http://schemas.microsoft.com/office/drawing/2014/main" id="{4790DC9D-C510-467E-6B20-F5C3D8A740DD}"/>
              </a:ext>
            </a:extLst>
          </p:cNvPr>
          <p:cNvSpPr txBox="1"/>
          <p:nvPr/>
        </p:nvSpPr>
        <p:spPr>
          <a:xfrm>
            <a:off x="10767700" y="878198"/>
            <a:ext cx="1239442" cy="830997"/>
          </a:xfrm>
          <a:prstGeom prst="rect">
            <a:avLst/>
          </a:prstGeom>
          <a:noFill/>
        </p:spPr>
        <p:txBody>
          <a:bodyPr wrap="none" rtlCol="0">
            <a:spAutoFit/>
          </a:bodyPr>
          <a:lstStyle/>
          <a:p>
            <a:pPr algn="ctr"/>
            <a:r>
              <a:rPr lang="en-US" sz="2400" dirty="0"/>
              <a:t>Episode</a:t>
            </a:r>
          </a:p>
          <a:p>
            <a:pPr algn="ctr"/>
            <a:r>
              <a:rPr lang="en-US" sz="2400" dirty="0"/>
              <a:t>14-30</a:t>
            </a:r>
          </a:p>
        </p:txBody>
      </p:sp>
      <p:sp>
        <p:nvSpPr>
          <p:cNvPr id="6" name="TextBox 5">
            <a:extLst>
              <a:ext uri="{FF2B5EF4-FFF2-40B4-BE49-F238E27FC236}">
                <a16:creationId xmlns:a16="http://schemas.microsoft.com/office/drawing/2014/main" id="{173DD03A-090A-3883-EAF6-21E43649CD39}"/>
              </a:ext>
            </a:extLst>
          </p:cNvPr>
          <p:cNvSpPr txBox="1"/>
          <p:nvPr/>
        </p:nvSpPr>
        <p:spPr>
          <a:xfrm>
            <a:off x="230736" y="99887"/>
            <a:ext cx="11934677" cy="461665"/>
          </a:xfrm>
          <a:prstGeom prst="rect">
            <a:avLst/>
          </a:prstGeom>
          <a:noFill/>
        </p:spPr>
        <p:txBody>
          <a:bodyPr wrap="none" rtlCol="0">
            <a:spAutoFit/>
          </a:bodyPr>
          <a:lstStyle/>
          <a:p>
            <a:r>
              <a:rPr lang="en-US" sz="2400" dirty="0">
                <a:solidFill>
                  <a:srgbClr val="FFFF00"/>
                </a:solidFill>
              </a:rPr>
              <a:t>What is the best predictor of change in MOV team standings from CS team standings?</a:t>
            </a:r>
          </a:p>
        </p:txBody>
      </p:sp>
    </p:spTree>
    <p:extLst>
      <p:ext uri="{BB962C8B-B14F-4D97-AF65-F5344CB8AC3E}">
        <p14:creationId xmlns:p14="http://schemas.microsoft.com/office/powerpoint/2010/main" val="44083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D7C6-5FEE-5A9E-03C0-58AA6AED4A4B}"/>
              </a:ext>
            </a:extLst>
          </p:cNvPr>
          <p:cNvSpPr>
            <a:spLocks noGrp="1"/>
          </p:cNvSpPr>
          <p:nvPr>
            <p:ph type="title"/>
          </p:nvPr>
        </p:nvSpPr>
        <p:spPr/>
        <p:txBody>
          <a:bodyPr>
            <a:normAutofit fontScale="90000"/>
          </a:bodyPr>
          <a:lstStyle/>
          <a:p>
            <a:pPr algn="ctr"/>
            <a:r>
              <a:rPr lang="en-US" sz="2200" dirty="0"/>
              <a:t>The lower the team points, the more each point is magnified. This could result in a lot of action in what we usually would not focus our attention on.  </a:t>
            </a:r>
            <a:br>
              <a:rPr lang="en-US" sz="2400" dirty="0"/>
            </a:br>
            <a:r>
              <a:rPr lang="en-US" sz="2400" dirty="0">
                <a:solidFill>
                  <a:srgbClr val="FFFF00"/>
                </a:solidFill>
              </a:rPr>
              <a:t>MOV- Every Point Just Mean More!</a:t>
            </a:r>
          </a:p>
        </p:txBody>
      </p:sp>
      <p:sp>
        <p:nvSpPr>
          <p:cNvPr id="4" name="TextBox 3">
            <a:extLst>
              <a:ext uri="{FF2B5EF4-FFF2-40B4-BE49-F238E27FC236}">
                <a16:creationId xmlns:a16="http://schemas.microsoft.com/office/drawing/2014/main" id="{AA5849BA-0A36-21AA-622E-A02D135E992F}"/>
              </a:ext>
            </a:extLst>
          </p:cNvPr>
          <p:cNvSpPr txBox="1"/>
          <p:nvPr/>
        </p:nvSpPr>
        <p:spPr>
          <a:xfrm>
            <a:off x="10733518" y="878198"/>
            <a:ext cx="1239442" cy="830997"/>
          </a:xfrm>
          <a:prstGeom prst="rect">
            <a:avLst/>
          </a:prstGeom>
          <a:noFill/>
        </p:spPr>
        <p:txBody>
          <a:bodyPr wrap="none" rtlCol="0">
            <a:spAutoFit/>
          </a:bodyPr>
          <a:lstStyle/>
          <a:p>
            <a:pPr algn="ctr"/>
            <a:r>
              <a:rPr lang="en-US" sz="2400" dirty="0"/>
              <a:t>Episode</a:t>
            </a:r>
          </a:p>
          <a:p>
            <a:pPr algn="ctr"/>
            <a:r>
              <a:rPr lang="en-US" sz="2400" dirty="0"/>
              <a:t>14-31</a:t>
            </a:r>
          </a:p>
        </p:txBody>
      </p:sp>
      <p:graphicFrame>
        <p:nvGraphicFramePr>
          <p:cNvPr id="8" name="Content Placeholder 7">
            <a:extLst>
              <a:ext uri="{FF2B5EF4-FFF2-40B4-BE49-F238E27FC236}">
                <a16:creationId xmlns:a16="http://schemas.microsoft.com/office/drawing/2014/main" id="{20744E49-B6FC-4D05-3B69-01C1FC153C85}"/>
              </a:ext>
            </a:extLst>
          </p:cNvPr>
          <p:cNvGraphicFramePr>
            <a:graphicFrameLocks noGrp="1"/>
          </p:cNvGraphicFramePr>
          <p:nvPr>
            <p:ph idx="1"/>
            <p:extLst>
              <p:ext uri="{D42A27DB-BD31-4B8C-83A1-F6EECF244321}">
                <p14:modId xmlns:p14="http://schemas.microsoft.com/office/powerpoint/2010/main" val="943591111"/>
              </p:ext>
            </p:extLst>
          </p:nvPr>
        </p:nvGraphicFramePr>
        <p:xfrm>
          <a:off x="188007" y="2037694"/>
          <a:ext cx="11246263" cy="4585184"/>
        </p:xfrm>
        <a:graphic>
          <a:graphicData uri="http://schemas.openxmlformats.org/drawingml/2006/table">
            <a:tbl>
              <a:tblPr>
                <a:tableStyleId>{5C22544A-7EE6-4342-B048-85BDC9FD1C3A}</a:tableStyleId>
              </a:tblPr>
              <a:tblGrid>
                <a:gridCol w="1377093">
                  <a:extLst>
                    <a:ext uri="{9D8B030D-6E8A-4147-A177-3AD203B41FA5}">
                      <a16:colId xmlns:a16="http://schemas.microsoft.com/office/drawing/2014/main" val="2822797335"/>
                    </a:ext>
                  </a:extLst>
                </a:gridCol>
                <a:gridCol w="1606609">
                  <a:extLst>
                    <a:ext uri="{9D8B030D-6E8A-4147-A177-3AD203B41FA5}">
                      <a16:colId xmlns:a16="http://schemas.microsoft.com/office/drawing/2014/main" val="686644683"/>
                    </a:ext>
                  </a:extLst>
                </a:gridCol>
                <a:gridCol w="2331783">
                  <a:extLst>
                    <a:ext uri="{9D8B030D-6E8A-4147-A177-3AD203B41FA5}">
                      <a16:colId xmlns:a16="http://schemas.microsoft.com/office/drawing/2014/main" val="1666714897"/>
                    </a:ext>
                  </a:extLst>
                </a:gridCol>
                <a:gridCol w="1598063">
                  <a:extLst>
                    <a:ext uri="{9D8B030D-6E8A-4147-A177-3AD203B41FA5}">
                      <a16:colId xmlns:a16="http://schemas.microsoft.com/office/drawing/2014/main" val="3545375563"/>
                    </a:ext>
                  </a:extLst>
                </a:gridCol>
                <a:gridCol w="1239140">
                  <a:extLst>
                    <a:ext uri="{9D8B030D-6E8A-4147-A177-3AD203B41FA5}">
                      <a16:colId xmlns:a16="http://schemas.microsoft.com/office/drawing/2014/main" val="2893004425"/>
                    </a:ext>
                  </a:extLst>
                </a:gridCol>
                <a:gridCol w="1367327">
                  <a:extLst>
                    <a:ext uri="{9D8B030D-6E8A-4147-A177-3AD203B41FA5}">
                      <a16:colId xmlns:a16="http://schemas.microsoft.com/office/drawing/2014/main" val="2607704631"/>
                    </a:ext>
                  </a:extLst>
                </a:gridCol>
                <a:gridCol w="1726248">
                  <a:extLst>
                    <a:ext uri="{9D8B030D-6E8A-4147-A177-3AD203B41FA5}">
                      <a16:colId xmlns:a16="http://schemas.microsoft.com/office/drawing/2014/main" val="3501529787"/>
                    </a:ext>
                  </a:extLst>
                </a:gridCol>
              </a:tblGrid>
              <a:tr h="190943">
                <a:tc>
                  <a:txBody>
                    <a:bodyPr/>
                    <a:lstStyle/>
                    <a:p>
                      <a:pPr algn="ctr" fontAlgn="b"/>
                      <a:r>
                        <a:rPr lang="en-US" sz="1050" b="1" u="none" strike="noStrike" dirty="0">
                          <a:effectLst/>
                        </a:rPr>
                        <a:t>CS Place</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 Place</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2021 School</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 Team Points</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CS Team Points</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MOV/CS (5.5X avg)</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tc>
                  <a:txBody>
                    <a:bodyPr/>
                    <a:lstStyle/>
                    <a:p>
                      <a:pPr algn="ctr" fontAlgn="b"/>
                      <a:r>
                        <a:rPr lang="en-US" sz="1050" b="1" u="none" strike="noStrike" dirty="0">
                          <a:effectLst/>
                        </a:rPr>
                        <a:t>MOV&gt;CS Place Differential </a:t>
                      </a:r>
                      <a:endParaRPr lang="en-US" sz="1050" b="1" i="0" u="none" strike="noStrike" dirty="0">
                        <a:solidFill>
                          <a:srgbClr val="000000"/>
                        </a:solidFill>
                        <a:effectLst/>
                        <a:latin typeface="Calibri" panose="020F0502020204030204" pitchFamily="34" charset="0"/>
                      </a:endParaRPr>
                    </a:p>
                  </a:txBody>
                  <a:tcPr marL="8179" marR="8179" marT="8179" marB="0" anchor="b">
                    <a:solidFill>
                      <a:srgbClr val="FFC000"/>
                    </a:solidFill>
                  </a:tcPr>
                </a:tc>
                <a:extLst>
                  <a:ext uri="{0D108BD9-81ED-4DB2-BD59-A6C34878D82A}">
                    <a16:rowId xmlns:a16="http://schemas.microsoft.com/office/drawing/2014/main" val="2616142987"/>
                  </a:ext>
                </a:extLst>
              </a:tr>
              <a:tr h="190943">
                <a:tc>
                  <a:txBody>
                    <a:bodyPr/>
                    <a:lstStyle/>
                    <a:p>
                      <a:pPr algn="r" fontAlgn="b"/>
                      <a:endParaRPr lang="en-US" sz="900" b="0" i="0" u="none" strike="noStrike">
                        <a:solidFill>
                          <a:srgbClr val="000000"/>
                        </a:solidFill>
                        <a:effectLst/>
                        <a:latin typeface="Calibri" panose="020F0502020204030204" pitchFamily="34" charset="0"/>
                      </a:endParaRPr>
                    </a:p>
                  </a:txBody>
                  <a:tcPr marL="8179" marR="8179" marT="8179"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8179" marR="8179" marT="8179" marB="0" anchor="b"/>
                </a:tc>
                <a:tc>
                  <a:txBody>
                    <a:bodyPr/>
                    <a:lstStyle/>
                    <a:p>
                      <a:pPr algn="l" fontAlgn="b"/>
                      <a:endParaRPr lang="en-US" sz="900" b="0" i="0" u="none" strike="noStrike" dirty="0">
                        <a:solidFill>
                          <a:srgbClr val="000000"/>
                        </a:solidFill>
                        <a:effectLst/>
                        <a:latin typeface="Calibri" panose="020F0502020204030204" pitchFamily="34" charset="0"/>
                      </a:endParaRPr>
                    </a:p>
                  </a:txBody>
                  <a:tcPr marL="8179" marR="8179" marT="8179"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8179" marR="8179" marT="8179"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8179" marR="8179" marT="8179"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8179" marR="8179" marT="8179" marB="0" anchor="b"/>
                </a:tc>
                <a:tc>
                  <a:txBody>
                    <a:bodyPr/>
                    <a:lstStyle/>
                    <a:p>
                      <a:pPr algn="r" fontAlgn="b"/>
                      <a:endParaRPr lang="en-US" sz="900" b="0"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2336341084"/>
                  </a:ext>
                </a:extLst>
              </a:tr>
              <a:tr h="190943">
                <a:tc>
                  <a:txBody>
                    <a:bodyPr/>
                    <a:lstStyle/>
                    <a:p>
                      <a:pPr algn="ctr" fontAlgn="b"/>
                      <a:r>
                        <a:rPr lang="en-US" sz="1200" b="1" u="none" strike="noStrike" dirty="0">
                          <a:effectLst/>
                        </a:rPr>
                        <a:t>44</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42</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Hofstra</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33</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5.5</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6.00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3458733804"/>
                  </a:ext>
                </a:extLst>
              </a:tr>
              <a:tr h="190943">
                <a:tc>
                  <a:txBody>
                    <a:bodyPr/>
                    <a:lstStyle/>
                    <a:p>
                      <a:pPr algn="ctr" fontAlgn="b"/>
                      <a:r>
                        <a:rPr lang="en-US" sz="1200" b="1" u="none" strike="noStrike" dirty="0">
                          <a:effectLst/>
                        </a:rPr>
                        <a:t>44</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44</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Kent St</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30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5.45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2835709927"/>
                  </a:ext>
                </a:extLst>
              </a:tr>
              <a:tr h="190943">
                <a:tc>
                  <a:txBody>
                    <a:bodyPr/>
                    <a:lstStyle/>
                    <a:p>
                      <a:pPr algn="ctr" fontAlgn="b"/>
                      <a:r>
                        <a:rPr lang="en-US" sz="1200" b="1" u="none" strike="noStrike">
                          <a:effectLst/>
                        </a:rPr>
                        <a:t>46</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49</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Indiana</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24</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5.0</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4.80</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-3</a:t>
                      </a:r>
                      <a:endParaRPr lang="en-US" sz="1200" b="1" i="0" u="none" strike="noStrike">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1607509145"/>
                  </a:ext>
                </a:extLst>
              </a:tr>
              <a:tr h="190943">
                <a:tc>
                  <a:txBody>
                    <a:bodyPr/>
                    <a:lstStyle/>
                    <a:p>
                      <a:pPr algn="ctr" fontAlgn="b"/>
                      <a:r>
                        <a:rPr lang="en-US" sz="1200" b="1" u="none" strike="noStrike" dirty="0">
                          <a:effectLst/>
                        </a:rPr>
                        <a:t>46</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40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Oregon State</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38</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7.60</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+6</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2985072721"/>
                  </a:ext>
                </a:extLst>
              </a:tr>
              <a:tr h="190943">
                <a:tc>
                  <a:txBody>
                    <a:bodyPr/>
                    <a:lstStyle/>
                    <a:p>
                      <a:pPr algn="ctr" fontAlgn="b"/>
                      <a:r>
                        <a:rPr lang="en-US" sz="1200" b="1" u="none" strike="noStrike">
                          <a:effectLst/>
                        </a:rPr>
                        <a:t>48</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47</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Drexel</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25</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3.5</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7.14</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+1</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3515266228"/>
                  </a:ext>
                </a:extLst>
              </a:tr>
              <a:tr h="190943">
                <a:tc>
                  <a:txBody>
                    <a:bodyPr/>
                    <a:lstStyle/>
                    <a:p>
                      <a:pPr algn="ctr" fontAlgn="b"/>
                      <a:r>
                        <a:rPr lang="en-US" sz="1200" b="1" u="none" strike="noStrike" dirty="0">
                          <a:effectLst/>
                        </a:rPr>
                        <a:t>49</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45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Duke</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29</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3.5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8.29</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+4</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2506214531"/>
                  </a:ext>
                </a:extLst>
              </a:tr>
              <a:tr h="190943">
                <a:tc>
                  <a:txBody>
                    <a:bodyPr/>
                    <a:lstStyle/>
                    <a:p>
                      <a:pPr algn="ctr" fontAlgn="b"/>
                      <a:r>
                        <a:rPr lang="en-US" sz="1200" b="1" u="none" strike="noStrike">
                          <a:effectLst/>
                        </a:rPr>
                        <a:t>49</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47</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Northern Colo</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25</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3.5</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7.14</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3579442110"/>
                  </a:ext>
                </a:extLst>
              </a:tr>
              <a:tr h="190943">
                <a:tc>
                  <a:txBody>
                    <a:bodyPr/>
                    <a:lstStyle/>
                    <a:p>
                      <a:pPr algn="ctr" fontAlgn="b"/>
                      <a:r>
                        <a:rPr lang="en-US" sz="1200" b="1" u="none" strike="noStrike" dirty="0">
                          <a:effectLst/>
                        </a:rPr>
                        <a:t>51</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52</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Clarion</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9</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1.5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6.00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-1</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433971741"/>
                  </a:ext>
                </a:extLst>
              </a:tr>
              <a:tr h="190943">
                <a:tc>
                  <a:txBody>
                    <a:bodyPr/>
                    <a:lstStyle/>
                    <a:p>
                      <a:pPr algn="ctr" fontAlgn="b"/>
                      <a:r>
                        <a:rPr lang="en-US" sz="1200" b="1" u="none" strike="noStrike">
                          <a:effectLst/>
                        </a:rPr>
                        <a:t>51</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53</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Cleveland State</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8</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1.5</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5.33</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261798203"/>
                  </a:ext>
                </a:extLst>
              </a:tr>
              <a:tr h="190943">
                <a:tc>
                  <a:txBody>
                    <a:bodyPr/>
                    <a:lstStyle/>
                    <a:p>
                      <a:pPr algn="ctr" fontAlgn="b"/>
                      <a:r>
                        <a:rPr lang="en-US" sz="1200" b="1" u="none" strike="noStrike" dirty="0">
                          <a:effectLst/>
                        </a:rPr>
                        <a:t>51</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56</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Gardner Webb</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4</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1.5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2.67</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1083293885"/>
                  </a:ext>
                </a:extLst>
              </a:tr>
              <a:tr h="190943">
                <a:tc>
                  <a:txBody>
                    <a:bodyPr/>
                    <a:lstStyle/>
                    <a:p>
                      <a:pPr algn="ctr" fontAlgn="b"/>
                      <a:r>
                        <a:rPr lang="en-US" sz="1200" b="1" u="none" strike="noStrike">
                          <a:effectLst/>
                        </a:rPr>
                        <a:t>54</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57</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Bloom</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1.0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3.00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2384142539"/>
                  </a:ext>
                </a:extLst>
              </a:tr>
              <a:tr h="190943">
                <a:tc>
                  <a:txBody>
                    <a:bodyPr/>
                    <a:lstStyle/>
                    <a:p>
                      <a:pPr algn="ctr" fontAlgn="b"/>
                      <a:r>
                        <a:rPr lang="en-US" sz="1200" b="1" u="none" strike="noStrike" dirty="0">
                          <a:effectLst/>
                        </a:rPr>
                        <a:t>54</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54</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Buffalo</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7</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1.0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7.00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3244507039"/>
                  </a:ext>
                </a:extLst>
              </a:tr>
              <a:tr h="190943">
                <a:tc>
                  <a:txBody>
                    <a:bodyPr/>
                    <a:lstStyle/>
                    <a:p>
                      <a:pPr algn="ctr" fontAlgn="b"/>
                      <a:r>
                        <a:rPr lang="en-US" sz="1200" b="1" u="none" strike="noStrike">
                          <a:effectLst/>
                        </a:rPr>
                        <a:t>54</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51</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Chattanoga</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11</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1.0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11.00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3986046283"/>
                  </a:ext>
                </a:extLst>
              </a:tr>
              <a:tr h="190943">
                <a:tc>
                  <a:txBody>
                    <a:bodyPr/>
                    <a:lstStyle/>
                    <a:p>
                      <a:pPr algn="ctr" fontAlgn="b"/>
                      <a:r>
                        <a:rPr lang="en-US" sz="1200" b="1" u="none" strike="noStrike" dirty="0">
                          <a:effectLst/>
                        </a:rPr>
                        <a:t>54</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59</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Ohio</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1.0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2.00</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highlight>
                            <a:srgbClr val="00FF00"/>
                          </a:highlight>
                        </a:rPr>
                        <a:t>-5</a:t>
                      </a:r>
                      <a:endParaRPr lang="en-US" sz="1200" b="1" i="0" u="none" strike="noStrike" dirty="0">
                        <a:solidFill>
                          <a:srgbClr val="000000"/>
                        </a:solidFill>
                        <a:effectLst/>
                        <a:highlight>
                          <a:srgbClr val="00FF00"/>
                        </a:highligh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4234602171"/>
                  </a:ext>
                </a:extLst>
              </a:tr>
              <a:tr h="190943">
                <a:tc>
                  <a:txBody>
                    <a:bodyPr/>
                    <a:lstStyle/>
                    <a:p>
                      <a:pPr algn="ctr" fontAlgn="b"/>
                      <a:r>
                        <a:rPr lang="en-US" sz="1200" b="1" u="none" strike="noStrike">
                          <a:effectLst/>
                        </a:rPr>
                        <a:t>58</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58</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Edinboro</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2</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0.5</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4.00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662926907"/>
                  </a:ext>
                </a:extLst>
              </a:tr>
              <a:tr h="190943">
                <a:tc>
                  <a:txBody>
                    <a:bodyPr/>
                    <a:lstStyle/>
                    <a:p>
                      <a:pPr algn="ctr" fontAlgn="b"/>
                      <a:r>
                        <a:rPr lang="en-US" sz="1200" b="1" u="none" strike="noStrike" dirty="0">
                          <a:effectLst/>
                        </a:rPr>
                        <a:t>58</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Little Rock</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0.5</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10.00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2028095773"/>
                  </a:ext>
                </a:extLst>
              </a:tr>
              <a:tr h="190943">
                <a:tc>
                  <a:txBody>
                    <a:bodyPr/>
                    <a:lstStyle/>
                    <a:p>
                      <a:pPr algn="ctr" fontAlgn="b"/>
                      <a:r>
                        <a:rPr lang="en-US" sz="1200" b="1" u="none" strike="noStrike">
                          <a:effectLst/>
                        </a:rPr>
                        <a:t>60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60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American</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0.0</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N/A</a:t>
                      </a:r>
                      <a:endParaRPr lang="en-US" sz="1200" b="1" i="0" u="none" strike="noStrike" dirty="0">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1511265300"/>
                  </a:ext>
                </a:extLst>
              </a:tr>
              <a:tr h="190943">
                <a:tc>
                  <a:txBody>
                    <a:bodyPr/>
                    <a:lstStyle/>
                    <a:p>
                      <a:pPr algn="ctr" fontAlgn="b"/>
                      <a:r>
                        <a:rPr lang="en-US" sz="1200" b="1" u="none" strike="noStrike" dirty="0">
                          <a:effectLst/>
                        </a:rPr>
                        <a:t>60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60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Sacred heart</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N/A</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1874500008"/>
                  </a:ext>
                </a:extLst>
              </a:tr>
              <a:tr h="190943">
                <a:tc>
                  <a:txBody>
                    <a:bodyPr/>
                    <a:lstStyle/>
                    <a:p>
                      <a:pPr algn="ctr" fontAlgn="b"/>
                      <a:r>
                        <a:rPr lang="en-US" sz="1200" b="1" u="none" strike="noStrike">
                          <a:effectLst/>
                        </a:rPr>
                        <a:t>60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60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SIU Edwardsville</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0.0</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a:effectLst/>
                        </a:rPr>
                        <a:t>N/A</a:t>
                      </a:r>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1106748401"/>
                  </a:ext>
                </a:extLst>
              </a:tr>
              <a:tr h="190943">
                <a:tc>
                  <a:txBody>
                    <a:bodyPr/>
                    <a:lstStyle/>
                    <a:p>
                      <a:pPr algn="ctr" fontAlgn="b"/>
                      <a:r>
                        <a:rPr lang="en-US" sz="1200" b="1" u="none" strike="noStrike" dirty="0">
                          <a:effectLst/>
                        </a:rPr>
                        <a:t>60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60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Citadel</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N/A</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tc>
                  <a:txBody>
                    <a:bodyPr/>
                    <a:lstStyle/>
                    <a:p>
                      <a:pPr algn="ct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8179" marR="8179" marT="8179" marB="0" anchor="b">
                    <a:solidFill>
                      <a:schemeClr val="tx1">
                        <a:lumMod val="65000"/>
                      </a:schemeClr>
                    </a:solidFill>
                  </a:tcPr>
                </a:tc>
                <a:extLst>
                  <a:ext uri="{0D108BD9-81ED-4DB2-BD59-A6C34878D82A}">
                    <a16:rowId xmlns:a16="http://schemas.microsoft.com/office/drawing/2014/main" val="996508899"/>
                  </a:ext>
                </a:extLst>
              </a:tr>
              <a:tr h="190943">
                <a:tc>
                  <a:txBody>
                    <a:bodyPr/>
                    <a:lstStyle/>
                    <a:p>
                      <a:pPr algn="ctr" fontAlgn="b"/>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200" b="1" i="0" u="none" strike="noStrike">
                        <a:solidFill>
                          <a:srgbClr val="000000"/>
                        </a:solidFill>
                        <a:effectLst/>
                        <a:latin typeface="Calibri" panose="020F0502020204030204" pitchFamily="34" charset="0"/>
                      </a:endParaRPr>
                    </a:p>
                  </a:txBody>
                  <a:tcPr marL="8179" marR="8179" marT="8179" marB="0" anchor="b"/>
                </a:tc>
                <a:tc>
                  <a:txBody>
                    <a:bodyPr/>
                    <a:lstStyle/>
                    <a:p>
                      <a:pPr algn="ctr" fontAlgn="b"/>
                      <a:endParaRPr lang="en-US" sz="1200" b="1" i="0" u="none" strike="noStrike" dirty="0">
                        <a:solidFill>
                          <a:srgbClr val="000000"/>
                        </a:solidFill>
                        <a:effectLst/>
                        <a:latin typeface="Calibri" panose="020F0502020204030204" pitchFamily="34" charset="0"/>
                      </a:endParaRPr>
                    </a:p>
                  </a:txBody>
                  <a:tcPr marL="8179" marR="8179" marT="8179" marB="0" anchor="b"/>
                </a:tc>
                <a:extLst>
                  <a:ext uri="{0D108BD9-81ED-4DB2-BD59-A6C34878D82A}">
                    <a16:rowId xmlns:a16="http://schemas.microsoft.com/office/drawing/2014/main" val="2577797144"/>
                  </a:ext>
                </a:extLst>
              </a:tr>
              <a:tr h="190943">
                <a:tc>
                  <a:txBody>
                    <a:bodyPr/>
                    <a:lstStyle/>
                    <a:p>
                      <a:pPr algn="ctr" fontAlgn="b"/>
                      <a:endParaRPr lang="en-US" sz="1200" b="1" i="0" u="none" strike="noStrike" dirty="0">
                        <a:solidFill>
                          <a:srgbClr val="000000"/>
                        </a:solidFill>
                        <a:effectLst/>
                        <a:latin typeface="Calibri" panose="020F0502020204030204" pitchFamily="34" charset="0"/>
                      </a:endParaRPr>
                    </a:p>
                  </a:txBody>
                  <a:tcPr marL="8179" marR="8179" marT="8179" marB="0" anchor="b">
                    <a:solidFill>
                      <a:srgbClr val="00B0F0"/>
                    </a:solidFill>
                  </a:tcPr>
                </a:tc>
                <a:tc>
                  <a:txBody>
                    <a:bodyPr/>
                    <a:lstStyle/>
                    <a:p>
                      <a:pPr algn="ctr" fontAlgn="b"/>
                      <a:endParaRPr lang="en-US" sz="1200" b="1" i="0" u="none" strike="noStrike" dirty="0">
                        <a:solidFill>
                          <a:srgbClr val="000000"/>
                        </a:solidFill>
                        <a:effectLst/>
                        <a:latin typeface="Calibri" panose="020F0502020204030204" pitchFamily="34" charset="0"/>
                      </a:endParaRPr>
                    </a:p>
                  </a:txBody>
                  <a:tcPr marL="8179" marR="8179" marT="8179" marB="0" anchor="b">
                    <a:solidFill>
                      <a:srgbClr val="00B0F0"/>
                    </a:solidFill>
                  </a:tcPr>
                </a:tc>
                <a:tc>
                  <a:txBody>
                    <a:bodyPr/>
                    <a:lstStyle/>
                    <a:p>
                      <a:pPr algn="ctr" fontAlgn="b"/>
                      <a:r>
                        <a:rPr lang="en-US" sz="1200" b="1" u="none" strike="noStrike" dirty="0">
                          <a:effectLst/>
                        </a:rPr>
                        <a:t>Total</a:t>
                      </a:r>
                      <a:endParaRPr lang="en-US" sz="1200" b="1" i="0" u="none" strike="noStrike" dirty="0">
                        <a:solidFill>
                          <a:srgbClr val="000000"/>
                        </a:solidFill>
                        <a:effectLst/>
                        <a:latin typeface="Calibri" panose="020F0502020204030204" pitchFamily="34" charset="0"/>
                      </a:endParaRPr>
                    </a:p>
                  </a:txBody>
                  <a:tcPr marL="8179" marR="8179" marT="8179" marB="0" anchor="b">
                    <a:solidFill>
                      <a:srgbClr val="00B0F0"/>
                    </a:solidFill>
                  </a:tcPr>
                </a:tc>
                <a:tc>
                  <a:txBody>
                    <a:bodyPr/>
                    <a:lstStyle/>
                    <a:p>
                      <a:pPr algn="ctr" fontAlgn="b"/>
                      <a:r>
                        <a:rPr lang="en-US" sz="1200" b="1" u="none" strike="noStrike" dirty="0">
                          <a:effectLst/>
                        </a:rPr>
                        <a:t>7894</a:t>
                      </a:r>
                      <a:endParaRPr lang="en-US" sz="1200" b="1" i="0" u="none" strike="noStrike" dirty="0">
                        <a:solidFill>
                          <a:srgbClr val="000000"/>
                        </a:solidFill>
                        <a:effectLst/>
                        <a:latin typeface="Calibri" panose="020F0502020204030204" pitchFamily="34" charset="0"/>
                      </a:endParaRPr>
                    </a:p>
                  </a:txBody>
                  <a:tcPr marL="8179" marR="8179" marT="8179" marB="0" anchor="b">
                    <a:solidFill>
                      <a:srgbClr val="00B0F0"/>
                    </a:solidFill>
                  </a:tcPr>
                </a:tc>
                <a:tc>
                  <a:txBody>
                    <a:bodyPr/>
                    <a:lstStyle/>
                    <a:p>
                      <a:pPr algn="ctr" fontAlgn="b"/>
                      <a:r>
                        <a:rPr lang="en-US" sz="1200" b="1" u="none" strike="noStrike" dirty="0">
                          <a:effectLst/>
                        </a:rPr>
                        <a:t>1424.5</a:t>
                      </a:r>
                      <a:endParaRPr lang="en-US" sz="1200" b="1" i="0" u="none" strike="noStrike" dirty="0">
                        <a:solidFill>
                          <a:srgbClr val="000000"/>
                        </a:solidFill>
                        <a:effectLst/>
                        <a:latin typeface="Calibri" panose="020F0502020204030204" pitchFamily="34" charset="0"/>
                      </a:endParaRPr>
                    </a:p>
                  </a:txBody>
                  <a:tcPr marL="8179" marR="8179" marT="8179" marB="0" anchor="b">
                    <a:solidFill>
                      <a:srgbClr val="00B0F0"/>
                    </a:solidFill>
                  </a:tcPr>
                </a:tc>
                <a:tc>
                  <a:txBody>
                    <a:bodyPr/>
                    <a:lstStyle/>
                    <a:p>
                      <a:pPr algn="ctr" fontAlgn="b"/>
                      <a:r>
                        <a:rPr lang="en-US" sz="1200" b="1" u="none" strike="noStrike" dirty="0">
                          <a:effectLst/>
                        </a:rPr>
                        <a:t>5.54</a:t>
                      </a:r>
                      <a:endParaRPr lang="en-US" sz="1200" b="1" i="0" u="none" strike="noStrike" dirty="0">
                        <a:solidFill>
                          <a:srgbClr val="000000"/>
                        </a:solidFill>
                        <a:effectLst/>
                        <a:latin typeface="Calibri" panose="020F0502020204030204" pitchFamily="34" charset="0"/>
                      </a:endParaRPr>
                    </a:p>
                  </a:txBody>
                  <a:tcPr marL="8179" marR="8179" marT="8179" marB="0" anchor="b">
                    <a:solidFill>
                      <a:srgbClr val="00B0F0"/>
                    </a:solidFill>
                  </a:tcPr>
                </a:tc>
                <a:tc>
                  <a:txBody>
                    <a:bodyPr/>
                    <a:lstStyle/>
                    <a:p>
                      <a:pPr algn="ctr" fontAlgn="b"/>
                      <a:endParaRPr lang="en-US" sz="1200" b="1" i="0" u="none" strike="noStrike" dirty="0">
                        <a:solidFill>
                          <a:srgbClr val="000000"/>
                        </a:solidFill>
                        <a:effectLst/>
                        <a:latin typeface="Calibri" panose="020F0502020204030204" pitchFamily="34" charset="0"/>
                      </a:endParaRPr>
                    </a:p>
                  </a:txBody>
                  <a:tcPr marL="8179" marR="8179" marT="8179" marB="0" anchor="b">
                    <a:solidFill>
                      <a:srgbClr val="00B0F0"/>
                    </a:solidFill>
                  </a:tcPr>
                </a:tc>
                <a:extLst>
                  <a:ext uri="{0D108BD9-81ED-4DB2-BD59-A6C34878D82A}">
                    <a16:rowId xmlns:a16="http://schemas.microsoft.com/office/drawing/2014/main" val="2789940361"/>
                  </a:ext>
                </a:extLst>
              </a:tr>
            </a:tbl>
          </a:graphicData>
        </a:graphic>
      </p:graphicFrame>
      <p:sp>
        <p:nvSpPr>
          <p:cNvPr id="9" name="TextBox 8">
            <a:extLst>
              <a:ext uri="{FF2B5EF4-FFF2-40B4-BE49-F238E27FC236}">
                <a16:creationId xmlns:a16="http://schemas.microsoft.com/office/drawing/2014/main" id="{0033C42C-435D-1D1F-A047-71D1E3B2B710}"/>
              </a:ext>
            </a:extLst>
          </p:cNvPr>
          <p:cNvSpPr txBox="1"/>
          <p:nvPr/>
        </p:nvSpPr>
        <p:spPr>
          <a:xfrm>
            <a:off x="78936" y="138699"/>
            <a:ext cx="12034128" cy="369332"/>
          </a:xfrm>
          <a:prstGeom prst="rect">
            <a:avLst/>
          </a:prstGeom>
          <a:noFill/>
        </p:spPr>
        <p:txBody>
          <a:bodyPr wrap="none" rtlCol="0">
            <a:spAutoFit/>
          </a:bodyPr>
          <a:lstStyle/>
          <a:p>
            <a:r>
              <a:rPr lang="en-US" dirty="0">
                <a:solidFill>
                  <a:srgbClr val="FFFF00"/>
                </a:solidFill>
              </a:rPr>
              <a:t>Will we almost all the time see the biggest change in team placing in the teams near the bottom of the standings?</a:t>
            </a:r>
          </a:p>
        </p:txBody>
      </p:sp>
    </p:spTree>
    <p:extLst>
      <p:ext uri="{BB962C8B-B14F-4D97-AF65-F5344CB8AC3E}">
        <p14:creationId xmlns:p14="http://schemas.microsoft.com/office/powerpoint/2010/main" val="2125529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0406-8B6C-003C-1EE2-ED11596BC6A9}"/>
              </a:ext>
            </a:extLst>
          </p:cNvPr>
          <p:cNvSpPr>
            <a:spLocks noGrp="1"/>
          </p:cNvSpPr>
          <p:nvPr>
            <p:ph type="title"/>
          </p:nvPr>
        </p:nvSpPr>
        <p:spPr/>
        <p:txBody>
          <a:bodyPr>
            <a:noAutofit/>
          </a:bodyPr>
          <a:lstStyle/>
          <a:p>
            <a:pPr algn="ctr"/>
            <a:r>
              <a:rPr lang="en-US" sz="2800" dirty="0"/>
              <a:t>The correlation in 2021 between change in team placing from CS to MOV and the multiplier of MOV/CS = +0.7082.  </a:t>
            </a:r>
            <a:r>
              <a:rPr lang="en-US" sz="2800" dirty="0">
                <a:solidFill>
                  <a:srgbClr val="FFFF00"/>
                </a:solidFill>
              </a:rPr>
              <a:t>MOV – Every Point Just Means More!</a:t>
            </a:r>
          </a:p>
        </p:txBody>
      </p:sp>
      <p:sp>
        <p:nvSpPr>
          <p:cNvPr id="3" name="Content Placeholder 2">
            <a:extLst>
              <a:ext uri="{FF2B5EF4-FFF2-40B4-BE49-F238E27FC236}">
                <a16:creationId xmlns:a16="http://schemas.microsoft.com/office/drawing/2014/main" id="{E2D8E593-5672-FD91-B9D7-11B642348BFE}"/>
              </a:ext>
            </a:extLst>
          </p:cNvPr>
          <p:cNvSpPr>
            <a:spLocks noGrp="1"/>
          </p:cNvSpPr>
          <p:nvPr>
            <p:ph idx="1"/>
          </p:nvPr>
        </p:nvSpPr>
        <p:spPr>
          <a:xfrm>
            <a:off x="680321" y="2336873"/>
            <a:ext cx="9613861" cy="4200660"/>
          </a:xfrm>
        </p:spPr>
        <p:txBody>
          <a:bodyPr>
            <a:normAutofit fontScale="77500" lnSpcReduction="20000"/>
          </a:bodyPr>
          <a:lstStyle/>
          <a:p>
            <a:r>
              <a:rPr lang="en-US" dirty="0"/>
              <a:t>Remember your stats lessons from previous shows.</a:t>
            </a:r>
          </a:p>
          <a:p>
            <a:r>
              <a:rPr lang="en-US" dirty="0"/>
              <a:t>In statistics, correlation or dependance is any statistical relationship between two random variables.</a:t>
            </a:r>
          </a:p>
          <a:p>
            <a:r>
              <a:rPr lang="en-US" dirty="0"/>
              <a:t>Correlation goes from +1 to -1.</a:t>
            </a:r>
          </a:p>
          <a:p>
            <a:r>
              <a:rPr lang="en-US" dirty="0"/>
              <a:t>+1 perfect correlation.</a:t>
            </a:r>
          </a:p>
          <a:p>
            <a:r>
              <a:rPr lang="en-US" dirty="0"/>
              <a:t>-1 opposite correlation.</a:t>
            </a:r>
          </a:p>
          <a:p>
            <a:r>
              <a:rPr lang="en-US" dirty="0"/>
              <a:t>0  no correlation.</a:t>
            </a:r>
          </a:p>
          <a:p>
            <a:r>
              <a:rPr lang="en-US" dirty="0"/>
              <a:t>Correlation does not imply causation.  </a:t>
            </a:r>
          </a:p>
          <a:p>
            <a:r>
              <a:rPr lang="en-US" dirty="0"/>
              <a:t>But in this case, MatStats is saying that the +0.7082 correlation between change in team placing and MOV/CS does imply that </a:t>
            </a:r>
            <a:r>
              <a:rPr lang="en-US" dirty="0">
                <a:solidFill>
                  <a:srgbClr val="FFFF00"/>
                </a:solidFill>
              </a:rPr>
              <a:t>every point just means more in MOV.</a:t>
            </a:r>
          </a:p>
          <a:p>
            <a:r>
              <a:rPr lang="en-US" dirty="0"/>
              <a:t>If MOV is implemented, the wrestlers will most likely be coached to increase action and more scoring could easily be the result.</a:t>
            </a:r>
          </a:p>
          <a:p>
            <a:r>
              <a:rPr lang="en-US" dirty="0"/>
              <a:t>Is anyone against more action in wrestling?</a:t>
            </a:r>
          </a:p>
          <a:p>
            <a:endParaRPr lang="en-US" dirty="0"/>
          </a:p>
        </p:txBody>
      </p:sp>
      <p:sp>
        <p:nvSpPr>
          <p:cNvPr id="4" name="TextBox 3">
            <a:extLst>
              <a:ext uri="{FF2B5EF4-FFF2-40B4-BE49-F238E27FC236}">
                <a16:creationId xmlns:a16="http://schemas.microsoft.com/office/drawing/2014/main" id="{CB20C58F-9473-DB05-6292-A575D5003891}"/>
              </a:ext>
            </a:extLst>
          </p:cNvPr>
          <p:cNvSpPr txBox="1"/>
          <p:nvPr/>
        </p:nvSpPr>
        <p:spPr>
          <a:xfrm>
            <a:off x="10801884" y="878198"/>
            <a:ext cx="1239442" cy="830997"/>
          </a:xfrm>
          <a:prstGeom prst="rect">
            <a:avLst/>
          </a:prstGeom>
          <a:noFill/>
        </p:spPr>
        <p:txBody>
          <a:bodyPr wrap="none" rtlCol="0">
            <a:spAutoFit/>
          </a:bodyPr>
          <a:lstStyle/>
          <a:p>
            <a:pPr algn="ctr"/>
            <a:r>
              <a:rPr lang="en-US" sz="2400" dirty="0"/>
              <a:t>Episode</a:t>
            </a:r>
          </a:p>
          <a:p>
            <a:pPr algn="ctr"/>
            <a:r>
              <a:rPr lang="en-US" sz="2400" dirty="0"/>
              <a:t>14-32</a:t>
            </a:r>
          </a:p>
        </p:txBody>
      </p:sp>
      <p:sp>
        <p:nvSpPr>
          <p:cNvPr id="5" name="TextBox 4">
            <a:extLst>
              <a:ext uri="{FF2B5EF4-FFF2-40B4-BE49-F238E27FC236}">
                <a16:creationId xmlns:a16="http://schemas.microsoft.com/office/drawing/2014/main" id="{4C28E466-F330-EE56-C286-CFEB4FDB67F5}"/>
              </a:ext>
            </a:extLst>
          </p:cNvPr>
          <p:cNvSpPr txBox="1"/>
          <p:nvPr/>
        </p:nvSpPr>
        <p:spPr>
          <a:xfrm>
            <a:off x="555477" y="132543"/>
            <a:ext cx="10434267" cy="400110"/>
          </a:xfrm>
          <a:prstGeom prst="rect">
            <a:avLst/>
          </a:prstGeom>
          <a:noFill/>
        </p:spPr>
        <p:txBody>
          <a:bodyPr wrap="none" rtlCol="0">
            <a:spAutoFit/>
          </a:bodyPr>
          <a:lstStyle/>
          <a:p>
            <a:r>
              <a:rPr lang="en-US" sz="2000" dirty="0">
                <a:solidFill>
                  <a:srgbClr val="FFFF00"/>
                </a:solidFill>
              </a:rPr>
              <a:t>Why does MatStats believe that MOV will create more action and hopefully more scoring?</a:t>
            </a:r>
          </a:p>
        </p:txBody>
      </p:sp>
    </p:spTree>
    <p:extLst>
      <p:ext uri="{BB962C8B-B14F-4D97-AF65-F5344CB8AC3E}">
        <p14:creationId xmlns:p14="http://schemas.microsoft.com/office/powerpoint/2010/main" val="3030302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12308-2DBF-2F90-F607-66F7F92DFD67}"/>
              </a:ext>
            </a:extLst>
          </p:cNvPr>
          <p:cNvSpPr>
            <a:spLocks noGrp="1"/>
          </p:cNvSpPr>
          <p:nvPr>
            <p:ph type="title"/>
          </p:nvPr>
        </p:nvSpPr>
        <p:spPr/>
        <p:txBody>
          <a:bodyPr>
            <a:noAutofit/>
          </a:bodyPr>
          <a:lstStyle/>
          <a:p>
            <a:pPr algn="ctr"/>
            <a:r>
              <a:rPr lang="en-US" sz="2800" dirty="0"/>
              <a:t>McKee (3) scored more points than S. Lee (1) in the 2021 NCAA D1 Men’s tournament.  Is this a good example of how it will increase action/scoring or is it a flaw in MOV?</a:t>
            </a:r>
          </a:p>
        </p:txBody>
      </p:sp>
      <p:sp>
        <p:nvSpPr>
          <p:cNvPr id="3" name="Content Placeholder 2">
            <a:extLst>
              <a:ext uri="{FF2B5EF4-FFF2-40B4-BE49-F238E27FC236}">
                <a16:creationId xmlns:a16="http://schemas.microsoft.com/office/drawing/2014/main" id="{7D132575-023C-1448-2D01-366360F69E44}"/>
              </a:ext>
            </a:extLst>
          </p:cNvPr>
          <p:cNvSpPr>
            <a:spLocks noGrp="1"/>
          </p:cNvSpPr>
          <p:nvPr>
            <p:ph idx="1"/>
          </p:nvPr>
        </p:nvSpPr>
        <p:spPr/>
        <p:txBody>
          <a:bodyPr/>
          <a:lstStyle/>
          <a:p>
            <a:pPr marL="0" indent="0">
              <a:buNone/>
            </a:pPr>
            <a:endParaRPr lang="en-US" dirty="0"/>
          </a:p>
          <a:p>
            <a:endParaRPr lang="en-US" dirty="0"/>
          </a:p>
        </p:txBody>
      </p:sp>
      <p:sp>
        <p:nvSpPr>
          <p:cNvPr id="4" name="TextBox 3">
            <a:extLst>
              <a:ext uri="{FF2B5EF4-FFF2-40B4-BE49-F238E27FC236}">
                <a16:creationId xmlns:a16="http://schemas.microsoft.com/office/drawing/2014/main" id="{C273AC32-36EB-2849-1DAC-206826C62689}"/>
              </a:ext>
            </a:extLst>
          </p:cNvPr>
          <p:cNvSpPr txBox="1"/>
          <p:nvPr/>
        </p:nvSpPr>
        <p:spPr>
          <a:xfrm>
            <a:off x="10784792" y="878198"/>
            <a:ext cx="1239442" cy="830997"/>
          </a:xfrm>
          <a:prstGeom prst="rect">
            <a:avLst/>
          </a:prstGeom>
          <a:noFill/>
        </p:spPr>
        <p:txBody>
          <a:bodyPr wrap="none" rtlCol="0">
            <a:spAutoFit/>
          </a:bodyPr>
          <a:lstStyle/>
          <a:p>
            <a:pPr algn="ctr"/>
            <a:r>
              <a:rPr lang="en-US" sz="2400" dirty="0"/>
              <a:t>Episode</a:t>
            </a:r>
          </a:p>
          <a:p>
            <a:pPr algn="ctr"/>
            <a:r>
              <a:rPr lang="en-US" sz="2400" dirty="0"/>
              <a:t>14-33</a:t>
            </a:r>
          </a:p>
        </p:txBody>
      </p:sp>
      <p:sp>
        <p:nvSpPr>
          <p:cNvPr id="5" name="TextBox 4">
            <a:extLst>
              <a:ext uri="{FF2B5EF4-FFF2-40B4-BE49-F238E27FC236}">
                <a16:creationId xmlns:a16="http://schemas.microsoft.com/office/drawing/2014/main" id="{F9550B61-762C-D7AD-0127-E4AFBF2D64BC}"/>
              </a:ext>
            </a:extLst>
          </p:cNvPr>
          <p:cNvSpPr txBox="1"/>
          <p:nvPr/>
        </p:nvSpPr>
        <p:spPr>
          <a:xfrm>
            <a:off x="196553" y="0"/>
            <a:ext cx="11335154" cy="646331"/>
          </a:xfrm>
          <a:prstGeom prst="rect">
            <a:avLst/>
          </a:prstGeom>
          <a:noFill/>
        </p:spPr>
        <p:txBody>
          <a:bodyPr wrap="none" rtlCol="0">
            <a:spAutoFit/>
          </a:bodyPr>
          <a:lstStyle/>
          <a:p>
            <a:pPr algn="ctr"/>
            <a:r>
              <a:rPr lang="en-US" dirty="0">
                <a:solidFill>
                  <a:srgbClr val="FFFF00"/>
                </a:solidFill>
              </a:rPr>
              <a:t>What is an example of the lower placing wrestler scoring more team points in the MOV system &amp; could this </a:t>
            </a:r>
          </a:p>
          <a:p>
            <a:pPr algn="ctr"/>
            <a:r>
              <a:rPr lang="en-US" dirty="0">
                <a:solidFill>
                  <a:srgbClr val="FFFF00"/>
                </a:solidFill>
              </a:rPr>
              <a:t>If implemented result in more action and perhaps more scoring?</a:t>
            </a:r>
          </a:p>
        </p:txBody>
      </p:sp>
      <p:graphicFrame>
        <p:nvGraphicFramePr>
          <p:cNvPr id="6" name="Table 5">
            <a:extLst>
              <a:ext uri="{FF2B5EF4-FFF2-40B4-BE49-F238E27FC236}">
                <a16:creationId xmlns:a16="http://schemas.microsoft.com/office/drawing/2014/main" id="{81A3A611-59F1-B928-7274-EC5B40152DDD}"/>
              </a:ext>
            </a:extLst>
          </p:cNvPr>
          <p:cNvGraphicFramePr>
            <a:graphicFrameLocks noGrp="1"/>
          </p:cNvGraphicFramePr>
          <p:nvPr>
            <p:extLst>
              <p:ext uri="{D42A27DB-BD31-4B8C-83A1-F6EECF244321}">
                <p14:modId xmlns:p14="http://schemas.microsoft.com/office/powerpoint/2010/main" val="3227404004"/>
              </p:ext>
            </p:extLst>
          </p:nvPr>
        </p:nvGraphicFramePr>
        <p:xfrm>
          <a:off x="85458" y="2221907"/>
          <a:ext cx="11733375" cy="3329940"/>
        </p:xfrm>
        <a:graphic>
          <a:graphicData uri="http://schemas.openxmlformats.org/drawingml/2006/table">
            <a:tbl>
              <a:tblPr>
                <a:tableStyleId>{5C22544A-7EE6-4342-B048-85BDC9FD1C3A}</a:tableStyleId>
              </a:tblPr>
              <a:tblGrid>
                <a:gridCol w="1521151">
                  <a:extLst>
                    <a:ext uri="{9D8B030D-6E8A-4147-A177-3AD203B41FA5}">
                      <a16:colId xmlns:a16="http://schemas.microsoft.com/office/drawing/2014/main" val="2305012185"/>
                    </a:ext>
                  </a:extLst>
                </a:gridCol>
                <a:gridCol w="1000159">
                  <a:extLst>
                    <a:ext uri="{9D8B030D-6E8A-4147-A177-3AD203B41FA5}">
                      <a16:colId xmlns:a16="http://schemas.microsoft.com/office/drawing/2014/main" val="4215094205"/>
                    </a:ext>
                  </a:extLst>
                </a:gridCol>
                <a:gridCol w="799636">
                  <a:extLst>
                    <a:ext uri="{9D8B030D-6E8A-4147-A177-3AD203B41FA5}">
                      <a16:colId xmlns:a16="http://schemas.microsoft.com/office/drawing/2014/main" val="271440610"/>
                    </a:ext>
                  </a:extLst>
                </a:gridCol>
                <a:gridCol w="1004899">
                  <a:extLst>
                    <a:ext uri="{9D8B030D-6E8A-4147-A177-3AD203B41FA5}">
                      <a16:colId xmlns:a16="http://schemas.microsoft.com/office/drawing/2014/main" val="187447073"/>
                    </a:ext>
                  </a:extLst>
                </a:gridCol>
                <a:gridCol w="1007505">
                  <a:extLst>
                    <a:ext uri="{9D8B030D-6E8A-4147-A177-3AD203B41FA5}">
                      <a16:colId xmlns:a16="http://schemas.microsoft.com/office/drawing/2014/main" val="603019904"/>
                    </a:ext>
                  </a:extLst>
                </a:gridCol>
                <a:gridCol w="1066671">
                  <a:extLst>
                    <a:ext uri="{9D8B030D-6E8A-4147-A177-3AD203B41FA5}">
                      <a16:colId xmlns:a16="http://schemas.microsoft.com/office/drawing/2014/main" val="1164820348"/>
                    </a:ext>
                  </a:extLst>
                </a:gridCol>
                <a:gridCol w="1364712">
                  <a:extLst>
                    <a:ext uri="{9D8B030D-6E8A-4147-A177-3AD203B41FA5}">
                      <a16:colId xmlns:a16="http://schemas.microsoft.com/office/drawing/2014/main" val="817181158"/>
                    </a:ext>
                  </a:extLst>
                </a:gridCol>
                <a:gridCol w="750591">
                  <a:extLst>
                    <a:ext uri="{9D8B030D-6E8A-4147-A177-3AD203B41FA5}">
                      <a16:colId xmlns:a16="http://schemas.microsoft.com/office/drawing/2014/main" val="2741276242"/>
                    </a:ext>
                  </a:extLst>
                </a:gridCol>
                <a:gridCol w="957651">
                  <a:extLst>
                    <a:ext uri="{9D8B030D-6E8A-4147-A177-3AD203B41FA5}">
                      <a16:colId xmlns:a16="http://schemas.microsoft.com/office/drawing/2014/main" val="790405188"/>
                    </a:ext>
                  </a:extLst>
                </a:gridCol>
                <a:gridCol w="1061180">
                  <a:extLst>
                    <a:ext uri="{9D8B030D-6E8A-4147-A177-3AD203B41FA5}">
                      <a16:colId xmlns:a16="http://schemas.microsoft.com/office/drawing/2014/main" val="4142290689"/>
                    </a:ext>
                  </a:extLst>
                </a:gridCol>
                <a:gridCol w="1199220">
                  <a:extLst>
                    <a:ext uri="{9D8B030D-6E8A-4147-A177-3AD203B41FA5}">
                      <a16:colId xmlns:a16="http://schemas.microsoft.com/office/drawing/2014/main" val="3462470015"/>
                    </a:ext>
                  </a:extLst>
                </a:gridCol>
              </a:tblGrid>
              <a:tr h="705028">
                <a:tc>
                  <a:txBody>
                    <a:bodyPr/>
                    <a:lstStyle/>
                    <a:p>
                      <a:pPr algn="ctr" fontAlgn="b"/>
                      <a:r>
                        <a:rPr lang="en-US" sz="2400" u="none" strike="noStrike" dirty="0">
                          <a:effectLst/>
                        </a:rPr>
                        <a:t>Wrestler</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2021 Weight</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Place</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Record</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MOV Team Points</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CS Team Points</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MOV/CS Multiplier</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Pins</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Techs</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Majors</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u="none" strike="noStrike" dirty="0">
                          <a:effectLst/>
                        </a:rPr>
                        <a:t>Reg Decision</a:t>
                      </a:r>
                      <a:endParaRPr lang="en-US" sz="2400" b="0"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3517176792"/>
                  </a:ext>
                </a:extLst>
              </a:tr>
              <a:tr h="705028">
                <a:tc>
                  <a:txBody>
                    <a:bodyPr/>
                    <a:lstStyle/>
                    <a:p>
                      <a:pPr algn="ctr" fontAlgn="b"/>
                      <a:r>
                        <a:rPr lang="en-US" sz="2400" u="none" strike="noStrike" dirty="0">
                          <a:effectLst/>
                        </a:rPr>
                        <a:t>S Lee (Iowa)</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125</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1st</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b="0" i="0" u="none" strike="noStrike" dirty="0">
                          <a:solidFill>
                            <a:srgbClr val="000000"/>
                          </a:solidFill>
                          <a:effectLst/>
                          <a:latin typeface="Calibri" panose="020F0502020204030204" pitchFamily="34" charset="0"/>
                        </a:rPr>
                        <a:t>5-0</a:t>
                      </a:r>
                    </a:p>
                  </a:txBody>
                  <a:tcPr marL="9525" marR="9525" marT="9525" marB="0" anchor="b">
                    <a:solidFill>
                      <a:schemeClr val="tx1">
                        <a:lumMod val="65000"/>
                      </a:schemeClr>
                    </a:solidFill>
                  </a:tcPr>
                </a:tc>
                <a:tc>
                  <a:txBody>
                    <a:bodyPr/>
                    <a:lstStyle/>
                    <a:p>
                      <a:pPr algn="ctr" fontAlgn="b"/>
                      <a:r>
                        <a:rPr lang="en-US" sz="2400" u="none" strike="noStrike" dirty="0">
                          <a:effectLst/>
                        </a:rPr>
                        <a:t>131</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24.5</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5.35</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0</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1</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3</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1</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extLst>
                  <a:ext uri="{0D108BD9-81ED-4DB2-BD59-A6C34878D82A}">
                    <a16:rowId xmlns:a16="http://schemas.microsoft.com/office/drawing/2014/main" val="347646496"/>
                  </a:ext>
                </a:extLst>
              </a:tr>
              <a:tr h="705028">
                <a:tc>
                  <a:txBody>
                    <a:bodyPr/>
                    <a:lstStyle/>
                    <a:p>
                      <a:pPr algn="ctr" fontAlgn="b"/>
                      <a:r>
                        <a:rPr lang="en-US" sz="2400" b="0" i="0" u="none" strike="noStrike" dirty="0">
                          <a:solidFill>
                            <a:srgbClr val="000000"/>
                          </a:solidFill>
                          <a:effectLst/>
                          <a:latin typeface="+mj-lt"/>
                        </a:rPr>
                        <a:t>B Courtney</a:t>
                      </a:r>
                    </a:p>
                    <a:p>
                      <a:pPr algn="ctr" fontAlgn="b"/>
                      <a:r>
                        <a:rPr lang="en-US" sz="2400" b="0" i="0" u="none" strike="noStrike" dirty="0">
                          <a:solidFill>
                            <a:srgbClr val="000000"/>
                          </a:solidFill>
                          <a:effectLst/>
                          <a:latin typeface="+mj-lt"/>
                        </a:rPr>
                        <a:t>(ASU)</a:t>
                      </a: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125</a:t>
                      </a: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2</a:t>
                      </a:r>
                      <a:r>
                        <a:rPr lang="en-US" sz="2400" b="0" i="0" u="none" strike="noStrike" baseline="30000" dirty="0">
                          <a:solidFill>
                            <a:srgbClr val="000000"/>
                          </a:solidFill>
                          <a:effectLst/>
                          <a:latin typeface="+mj-lt"/>
                        </a:rPr>
                        <a:t>nd</a:t>
                      </a:r>
                      <a:endParaRPr lang="en-US" sz="2400" b="0" i="0" u="none" strike="noStrike" dirty="0">
                        <a:solidFill>
                          <a:srgbClr val="000000"/>
                        </a:solidFill>
                        <a:effectLst/>
                        <a:latin typeface="+mj-lt"/>
                      </a:endParaRP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4-1</a:t>
                      </a: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86</a:t>
                      </a:r>
                    </a:p>
                  </a:txBody>
                  <a:tcPr marL="9525" marR="9525" marT="9525" marB="0" anchor="b">
                    <a:solidFill>
                      <a:schemeClr val="tx1"/>
                    </a:solidFill>
                  </a:tcPr>
                </a:tc>
                <a:tc>
                  <a:txBody>
                    <a:bodyPr/>
                    <a:lstStyle/>
                    <a:p>
                      <a:pPr algn="ctr" fontAlgn="b"/>
                      <a:r>
                        <a:rPr lang="en-US" sz="2400" b="0" i="0" u="none" strike="noStrike" dirty="0">
                          <a:solidFill>
                            <a:srgbClr val="00B050"/>
                          </a:solidFill>
                          <a:effectLst/>
                          <a:latin typeface="+mj-lt"/>
                        </a:rPr>
                        <a:t>17.0</a:t>
                      </a:r>
                    </a:p>
                  </a:txBody>
                  <a:tcPr marL="9525" marR="9525" marT="9525" marB="0" anchor="b">
                    <a:solidFill>
                      <a:schemeClr val="tx1"/>
                    </a:solidFill>
                  </a:tcPr>
                </a:tc>
                <a:tc>
                  <a:txBody>
                    <a:bodyPr/>
                    <a:lstStyle/>
                    <a:p>
                      <a:pPr algn="ctr" fontAlgn="b"/>
                      <a:r>
                        <a:rPr lang="en-US" sz="2400" b="0" i="0" u="none" strike="noStrike" dirty="0">
                          <a:solidFill>
                            <a:srgbClr val="00B050"/>
                          </a:solidFill>
                          <a:effectLst/>
                          <a:latin typeface="+mj-lt"/>
                        </a:rPr>
                        <a:t>5.06</a:t>
                      </a: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0</a:t>
                      </a: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0</a:t>
                      </a: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1</a:t>
                      </a:r>
                    </a:p>
                  </a:txBody>
                  <a:tcPr marL="9525" marR="9525" marT="9525" marB="0" anchor="b">
                    <a:solidFill>
                      <a:schemeClr val="tx1"/>
                    </a:solidFill>
                  </a:tcPr>
                </a:tc>
                <a:tc>
                  <a:txBody>
                    <a:bodyPr/>
                    <a:lstStyle/>
                    <a:p>
                      <a:pPr algn="ctr" fontAlgn="b"/>
                      <a:r>
                        <a:rPr lang="en-US" sz="2400" b="0" i="0" u="none" strike="noStrike" dirty="0">
                          <a:solidFill>
                            <a:srgbClr val="000000"/>
                          </a:solidFill>
                          <a:effectLst/>
                          <a:latin typeface="+mj-lt"/>
                        </a:rPr>
                        <a:t>3</a:t>
                      </a:r>
                    </a:p>
                  </a:txBody>
                  <a:tcPr marL="9525" marR="9525" marT="9525" marB="0" anchor="b">
                    <a:solidFill>
                      <a:schemeClr val="tx1"/>
                    </a:solidFill>
                  </a:tcPr>
                </a:tc>
                <a:extLst>
                  <a:ext uri="{0D108BD9-81ED-4DB2-BD59-A6C34878D82A}">
                    <a16:rowId xmlns:a16="http://schemas.microsoft.com/office/drawing/2014/main" val="841783757"/>
                  </a:ext>
                </a:extLst>
              </a:tr>
              <a:tr h="705028">
                <a:tc>
                  <a:txBody>
                    <a:bodyPr/>
                    <a:lstStyle/>
                    <a:p>
                      <a:pPr algn="ctr" fontAlgn="b"/>
                      <a:r>
                        <a:rPr lang="en-US" sz="2400" u="none" strike="noStrike" dirty="0">
                          <a:effectLst/>
                        </a:rPr>
                        <a:t>P McKee (</a:t>
                      </a:r>
                      <a:r>
                        <a:rPr lang="en-US" sz="2400" u="none" strike="noStrike" dirty="0" err="1">
                          <a:effectLst/>
                        </a:rPr>
                        <a:t>Minn</a:t>
                      </a:r>
                      <a:r>
                        <a:rPr lang="en-US" sz="2400" u="none" strike="noStrike" dirty="0">
                          <a:effectLst/>
                        </a:rPr>
                        <a:t>)</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125</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3rd</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b="0" i="0" u="none" strike="noStrike" dirty="0">
                          <a:solidFill>
                            <a:srgbClr val="FF0000"/>
                          </a:solidFill>
                          <a:effectLst/>
                          <a:latin typeface="Calibri" panose="020F0502020204030204" pitchFamily="34" charset="0"/>
                        </a:rPr>
                        <a:t>7-1</a:t>
                      </a:r>
                    </a:p>
                  </a:txBody>
                  <a:tcPr marL="9525" marR="9525" marT="9525" marB="0" anchor="b">
                    <a:solidFill>
                      <a:schemeClr val="tx1">
                        <a:lumMod val="65000"/>
                      </a:schemeClr>
                    </a:solidFill>
                  </a:tcPr>
                </a:tc>
                <a:tc>
                  <a:txBody>
                    <a:bodyPr/>
                    <a:lstStyle/>
                    <a:p>
                      <a:pPr algn="ctr" fontAlgn="b"/>
                      <a:r>
                        <a:rPr lang="en-US" sz="2400" u="none" strike="noStrike" dirty="0">
                          <a:solidFill>
                            <a:srgbClr val="0070C0"/>
                          </a:solidFill>
                          <a:effectLst/>
                        </a:rPr>
                        <a:t>141</a:t>
                      </a:r>
                      <a:endParaRPr lang="en-US" sz="2400" b="0" i="0" u="none" strike="noStrike" dirty="0">
                        <a:solidFill>
                          <a:srgbClr val="0070C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19.5</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solidFill>
                            <a:srgbClr val="FF0000"/>
                          </a:solidFill>
                          <a:effectLst/>
                        </a:rPr>
                        <a:t>7.23</a:t>
                      </a:r>
                      <a:endParaRPr lang="en-US" sz="2400" b="0" i="0" u="none" strike="noStrike" dirty="0">
                        <a:solidFill>
                          <a:srgbClr val="FF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solidFill>
                            <a:srgbClr val="FF0000"/>
                          </a:solidFill>
                          <a:effectLst/>
                        </a:rPr>
                        <a:t>3</a:t>
                      </a:r>
                      <a:endParaRPr lang="en-US" sz="2400" b="0" i="0" u="none" strike="noStrike" dirty="0">
                        <a:solidFill>
                          <a:srgbClr val="FF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0</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0</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tc>
                  <a:txBody>
                    <a:bodyPr/>
                    <a:lstStyle/>
                    <a:p>
                      <a:pPr algn="ctr" fontAlgn="b"/>
                      <a:r>
                        <a:rPr lang="en-US" sz="2400" u="none" strike="noStrike" dirty="0">
                          <a:effectLst/>
                        </a:rPr>
                        <a:t>4</a:t>
                      </a:r>
                      <a:endParaRPr lang="en-US" sz="2400" b="0" i="0" u="none" strike="noStrike" dirty="0">
                        <a:solidFill>
                          <a:srgbClr val="000000"/>
                        </a:solidFill>
                        <a:effectLst/>
                        <a:latin typeface="Calibri" panose="020F0502020204030204" pitchFamily="34" charset="0"/>
                      </a:endParaRPr>
                    </a:p>
                  </a:txBody>
                  <a:tcPr marL="9525" marR="9525" marT="9525" marB="0" anchor="b">
                    <a:solidFill>
                      <a:schemeClr val="tx1">
                        <a:lumMod val="65000"/>
                      </a:schemeClr>
                    </a:solidFill>
                  </a:tcPr>
                </a:tc>
                <a:extLst>
                  <a:ext uri="{0D108BD9-81ED-4DB2-BD59-A6C34878D82A}">
                    <a16:rowId xmlns:a16="http://schemas.microsoft.com/office/drawing/2014/main" val="2962679434"/>
                  </a:ext>
                </a:extLst>
              </a:tr>
            </a:tbl>
          </a:graphicData>
        </a:graphic>
      </p:graphicFrame>
      <p:sp>
        <p:nvSpPr>
          <p:cNvPr id="7" name="TextBox 6">
            <a:extLst>
              <a:ext uri="{FF2B5EF4-FFF2-40B4-BE49-F238E27FC236}">
                <a16:creationId xmlns:a16="http://schemas.microsoft.com/office/drawing/2014/main" id="{70E16914-5CBC-23DF-B94F-68ABB361B3CE}"/>
              </a:ext>
            </a:extLst>
          </p:cNvPr>
          <p:cNvSpPr txBox="1"/>
          <p:nvPr/>
        </p:nvSpPr>
        <p:spPr>
          <a:xfrm>
            <a:off x="444741" y="5721163"/>
            <a:ext cx="11302518" cy="923330"/>
          </a:xfrm>
          <a:prstGeom prst="rect">
            <a:avLst/>
          </a:prstGeom>
          <a:noFill/>
        </p:spPr>
        <p:txBody>
          <a:bodyPr wrap="none" rtlCol="0">
            <a:spAutoFit/>
          </a:bodyPr>
          <a:lstStyle/>
          <a:p>
            <a:pPr algn="ctr"/>
            <a:r>
              <a:rPr lang="en-US" dirty="0"/>
              <a:t>McKee’s 141 MOV points was the most of anyone in the 2021 tournament, S. Lee’s 131 was the second most</a:t>
            </a:r>
          </a:p>
          <a:p>
            <a:pPr algn="ctr"/>
            <a:r>
              <a:rPr lang="en-US" dirty="0"/>
              <a:t>in the 2021 tournament.</a:t>
            </a:r>
          </a:p>
          <a:p>
            <a:pPr algn="ctr"/>
            <a:r>
              <a:rPr lang="en-US" dirty="0">
                <a:solidFill>
                  <a:srgbClr val="FFFF00"/>
                </a:solidFill>
              </a:rPr>
              <a:t>MOV – Every Point Just Means More!</a:t>
            </a:r>
          </a:p>
        </p:txBody>
      </p:sp>
    </p:spTree>
    <p:extLst>
      <p:ext uri="{BB962C8B-B14F-4D97-AF65-F5344CB8AC3E}">
        <p14:creationId xmlns:p14="http://schemas.microsoft.com/office/powerpoint/2010/main" val="3346000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25DE-CB04-F016-E8C5-79DEF958C7CB}"/>
              </a:ext>
            </a:extLst>
          </p:cNvPr>
          <p:cNvSpPr>
            <a:spLocks noGrp="1"/>
          </p:cNvSpPr>
          <p:nvPr>
            <p:ph type="title"/>
          </p:nvPr>
        </p:nvSpPr>
        <p:spPr/>
        <p:txBody>
          <a:bodyPr>
            <a:normAutofit fontScale="90000"/>
          </a:bodyPr>
          <a:lstStyle/>
          <a:p>
            <a:pPr algn="ctr"/>
            <a:r>
              <a:rPr lang="en-US" dirty="0"/>
              <a:t>We learned in Episode 12 that the MOV was consistent from 1988-1992 &amp; 2017-2022, this also holds true from 2002, 2021, &amp; 2022.</a:t>
            </a:r>
          </a:p>
        </p:txBody>
      </p:sp>
      <p:graphicFrame>
        <p:nvGraphicFramePr>
          <p:cNvPr id="5" name="Content Placeholder 4">
            <a:extLst>
              <a:ext uri="{FF2B5EF4-FFF2-40B4-BE49-F238E27FC236}">
                <a16:creationId xmlns:a16="http://schemas.microsoft.com/office/drawing/2014/main" id="{D47C25EF-89AE-07BF-A4D6-677C202117BF}"/>
              </a:ext>
            </a:extLst>
          </p:cNvPr>
          <p:cNvGraphicFramePr>
            <a:graphicFrameLocks noGrp="1"/>
          </p:cNvGraphicFramePr>
          <p:nvPr>
            <p:ph idx="1"/>
            <p:extLst>
              <p:ext uri="{D42A27DB-BD31-4B8C-83A1-F6EECF244321}">
                <p14:modId xmlns:p14="http://schemas.microsoft.com/office/powerpoint/2010/main" val="1133722528"/>
              </p:ext>
            </p:extLst>
          </p:nvPr>
        </p:nvGraphicFramePr>
        <p:xfrm>
          <a:off x="1145136" y="2649196"/>
          <a:ext cx="9007268" cy="3670545"/>
        </p:xfrm>
        <a:graphic>
          <a:graphicData uri="http://schemas.openxmlformats.org/drawingml/2006/table">
            <a:tbl>
              <a:tblPr>
                <a:tableStyleId>{5C22544A-7EE6-4342-B048-85BDC9FD1C3A}</a:tableStyleId>
              </a:tblPr>
              <a:tblGrid>
                <a:gridCol w="2251817">
                  <a:extLst>
                    <a:ext uri="{9D8B030D-6E8A-4147-A177-3AD203B41FA5}">
                      <a16:colId xmlns:a16="http://schemas.microsoft.com/office/drawing/2014/main" val="2507558354"/>
                    </a:ext>
                  </a:extLst>
                </a:gridCol>
                <a:gridCol w="2251817">
                  <a:extLst>
                    <a:ext uri="{9D8B030D-6E8A-4147-A177-3AD203B41FA5}">
                      <a16:colId xmlns:a16="http://schemas.microsoft.com/office/drawing/2014/main" val="565498723"/>
                    </a:ext>
                  </a:extLst>
                </a:gridCol>
                <a:gridCol w="2251817">
                  <a:extLst>
                    <a:ext uri="{9D8B030D-6E8A-4147-A177-3AD203B41FA5}">
                      <a16:colId xmlns:a16="http://schemas.microsoft.com/office/drawing/2014/main" val="456252602"/>
                    </a:ext>
                  </a:extLst>
                </a:gridCol>
                <a:gridCol w="2251817">
                  <a:extLst>
                    <a:ext uri="{9D8B030D-6E8A-4147-A177-3AD203B41FA5}">
                      <a16:colId xmlns:a16="http://schemas.microsoft.com/office/drawing/2014/main" val="480884917"/>
                    </a:ext>
                  </a:extLst>
                </a:gridCol>
              </a:tblGrid>
              <a:tr h="512748">
                <a:tc>
                  <a:txBody>
                    <a:bodyPr/>
                    <a:lstStyle/>
                    <a:p>
                      <a:pPr algn="ctr" fontAlgn="b"/>
                      <a:r>
                        <a:rPr lang="en-US" sz="2400" b="1" i="0" u="none" strike="noStrike" dirty="0">
                          <a:solidFill>
                            <a:srgbClr val="000000"/>
                          </a:solidFill>
                          <a:effectLst/>
                          <a:latin typeface="Calibri" panose="020F0502020204030204" pitchFamily="34" charset="0"/>
                        </a:rPr>
                        <a:t>Year</a:t>
                      </a:r>
                    </a:p>
                  </a:txBody>
                  <a:tcPr marL="9525" marR="9525" marT="9525" marB="0" anchor="b">
                    <a:solidFill>
                      <a:srgbClr val="FFC000"/>
                    </a:solidFill>
                  </a:tcPr>
                </a:tc>
                <a:tc>
                  <a:txBody>
                    <a:bodyPr/>
                    <a:lstStyle/>
                    <a:p>
                      <a:pPr algn="ctr" fontAlgn="b"/>
                      <a:r>
                        <a:rPr lang="en-US" sz="2400" b="1" u="none" strike="noStrike" dirty="0">
                          <a:effectLst/>
                        </a:rPr>
                        <a:t>Total MOV Team Points</a:t>
                      </a:r>
                      <a:endParaRPr lang="en-US" sz="24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b="1" u="none" strike="noStrike" dirty="0">
                          <a:effectLst/>
                        </a:rPr>
                        <a:t>Total Number of Bouts in the Tournament</a:t>
                      </a:r>
                      <a:endParaRPr lang="en-US" sz="24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tc>
                  <a:txBody>
                    <a:bodyPr/>
                    <a:lstStyle/>
                    <a:p>
                      <a:pPr algn="ctr" fontAlgn="b"/>
                      <a:r>
                        <a:rPr lang="en-US" sz="2400" b="1" u="none" strike="noStrike" dirty="0">
                          <a:effectLst/>
                        </a:rPr>
                        <a:t>Team MOV Points/Bout</a:t>
                      </a:r>
                      <a:endParaRPr lang="en-US" sz="2400" b="1" i="0" u="none" strike="noStrike" dirty="0">
                        <a:solidFill>
                          <a:srgbClr val="000000"/>
                        </a:solidFill>
                        <a:effectLst/>
                        <a:latin typeface="Calibri" panose="020F0502020204030204" pitchFamily="34" charset="0"/>
                      </a:endParaRPr>
                    </a:p>
                  </a:txBody>
                  <a:tcPr marL="9525" marR="9525" marT="9525" marB="0" anchor="b">
                    <a:solidFill>
                      <a:srgbClr val="FFC000"/>
                    </a:solidFill>
                  </a:tcPr>
                </a:tc>
                <a:extLst>
                  <a:ext uri="{0D108BD9-81ED-4DB2-BD59-A6C34878D82A}">
                    <a16:rowId xmlns:a16="http://schemas.microsoft.com/office/drawing/2014/main" val="4182084917"/>
                  </a:ext>
                </a:extLst>
              </a:tr>
              <a:tr h="512748">
                <a:tc>
                  <a:txBody>
                    <a:bodyPr/>
                    <a:lstStyle/>
                    <a:p>
                      <a:pPr algn="ctr" fontAlgn="b"/>
                      <a:endParaRPr lang="en-US" sz="24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ctr" fontAlgn="b"/>
                      <a:endParaRPr lang="en-US" sz="2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81274325"/>
                  </a:ext>
                </a:extLst>
              </a:tr>
              <a:tr h="512748">
                <a:tc>
                  <a:txBody>
                    <a:bodyPr/>
                    <a:lstStyle/>
                    <a:p>
                      <a:pPr algn="ctr" fontAlgn="b"/>
                      <a:r>
                        <a:rPr lang="en-US" sz="2400" b="1" u="none" strike="noStrike" dirty="0">
                          <a:effectLst/>
                          <a:latin typeface="+mj-lt"/>
                        </a:rPr>
                        <a:t>2001</a:t>
                      </a:r>
                      <a:endParaRPr lang="en-US" sz="2400" b="1" i="0" u="none" strike="noStrike" dirty="0">
                        <a:solidFill>
                          <a:srgbClr val="000000"/>
                        </a:solidFill>
                        <a:effectLst/>
                        <a:latin typeface="+mj-lt"/>
                      </a:endParaRPr>
                    </a:p>
                  </a:txBody>
                  <a:tcPr marL="9525" marR="9525" marT="9525" marB="0" anchor="b">
                    <a:solidFill>
                      <a:schemeClr val="accent3">
                        <a:lumMod val="60000"/>
                        <a:lumOff val="40000"/>
                      </a:schemeClr>
                    </a:solidFill>
                  </a:tcPr>
                </a:tc>
                <a:tc>
                  <a:txBody>
                    <a:bodyPr/>
                    <a:lstStyle/>
                    <a:p>
                      <a:pPr algn="ctr" fontAlgn="b"/>
                      <a:r>
                        <a:rPr lang="en-US" sz="2400" b="1" u="none" strike="noStrike" dirty="0">
                          <a:effectLst/>
                          <a:latin typeface="+mj-lt"/>
                        </a:rPr>
                        <a:t>7666</a:t>
                      </a:r>
                      <a:endParaRPr lang="en-US" sz="2400" b="1" i="0" u="none" strike="noStrike" dirty="0">
                        <a:solidFill>
                          <a:srgbClr val="000000"/>
                        </a:solidFill>
                        <a:effectLst/>
                        <a:latin typeface="+mj-lt"/>
                      </a:endParaRPr>
                    </a:p>
                  </a:txBody>
                  <a:tcPr marL="9525" marR="9525" marT="9525" marB="0" anchor="b"/>
                </a:tc>
                <a:tc>
                  <a:txBody>
                    <a:bodyPr/>
                    <a:lstStyle/>
                    <a:p>
                      <a:pPr algn="ctr" fontAlgn="b"/>
                      <a:r>
                        <a:rPr lang="en-US" sz="2400" b="1" u="none" strike="noStrike" dirty="0">
                          <a:effectLst/>
                          <a:latin typeface="+mj-lt"/>
                        </a:rPr>
                        <a:t>638</a:t>
                      </a:r>
                      <a:endParaRPr lang="en-US" sz="2400" b="1" i="0" u="none" strike="noStrike" dirty="0">
                        <a:solidFill>
                          <a:srgbClr val="000000"/>
                        </a:solidFill>
                        <a:effectLst/>
                        <a:latin typeface="+mj-lt"/>
                      </a:endParaRPr>
                    </a:p>
                  </a:txBody>
                  <a:tcPr marL="9525" marR="9525" marT="9525" marB="0" anchor="b"/>
                </a:tc>
                <a:tc>
                  <a:txBody>
                    <a:bodyPr/>
                    <a:lstStyle/>
                    <a:p>
                      <a:pPr algn="ctr" fontAlgn="b"/>
                      <a:r>
                        <a:rPr lang="en-US" sz="2400" b="1" u="none" strike="noStrike" dirty="0">
                          <a:effectLst/>
                          <a:latin typeface="+mj-lt"/>
                        </a:rPr>
                        <a:t>12.02</a:t>
                      </a:r>
                      <a:endParaRPr lang="en-US" sz="2400" b="1"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1110207926"/>
                  </a:ext>
                </a:extLst>
              </a:tr>
              <a:tr h="512748">
                <a:tc>
                  <a:txBody>
                    <a:bodyPr/>
                    <a:lstStyle/>
                    <a:p>
                      <a:pPr algn="ctr" fontAlgn="b"/>
                      <a:r>
                        <a:rPr lang="en-US" sz="2400" b="1" u="none" strike="noStrike" dirty="0">
                          <a:effectLst/>
                          <a:latin typeface="+mj-lt"/>
                        </a:rPr>
                        <a:t>2021</a:t>
                      </a:r>
                      <a:endParaRPr lang="en-US" sz="2400" b="1" i="0" u="none" strike="noStrike" dirty="0">
                        <a:solidFill>
                          <a:srgbClr val="000000"/>
                        </a:solidFill>
                        <a:effectLst/>
                        <a:latin typeface="+mj-lt"/>
                      </a:endParaRPr>
                    </a:p>
                  </a:txBody>
                  <a:tcPr marL="9525" marR="9525" marT="9525" marB="0" anchor="b">
                    <a:solidFill>
                      <a:schemeClr val="accent3">
                        <a:lumMod val="60000"/>
                        <a:lumOff val="40000"/>
                      </a:schemeClr>
                    </a:solidFill>
                  </a:tcPr>
                </a:tc>
                <a:tc>
                  <a:txBody>
                    <a:bodyPr/>
                    <a:lstStyle/>
                    <a:p>
                      <a:pPr algn="ctr" fontAlgn="b"/>
                      <a:r>
                        <a:rPr lang="en-US" sz="2400" b="1" u="none" strike="noStrike" dirty="0">
                          <a:effectLst/>
                          <a:latin typeface="+mj-lt"/>
                        </a:rPr>
                        <a:t>7894</a:t>
                      </a:r>
                      <a:endParaRPr lang="en-US" sz="2400" b="1" i="0" u="none" strike="noStrike" dirty="0">
                        <a:solidFill>
                          <a:srgbClr val="000000"/>
                        </a:solidFill>
                        <a:effectLst/>
                        <a:latin typeface="+mj-lt"/>
                      </a:endParaRPr>
                    </a:p>
                  </a:txBody>
                  <a:tcPr marL="9525" marR="9525" marT="9525" marB="0" anchor="b"/>
                </a:tc>
                <a:tc>
                  <a:txBody>
                    <a:bodyPr/>
                    <a:lstStyle/>
                    <a:p>
                      <a:pPr algn="ctr" fontAlgn="b"/>
                      <a:r>
                        <a:rPr lang="en-US" sz="2400" b="1" i="0" u="none" strike="noStrike" dirty="0">
                          <a:solidFill>
                            <a:srgbClr val="000000"/>
                          </a:solidFill>
                          <a:effectLst/>
                          <a:latin typeface="+mj-lt"/>
                        </a:rPr>
                        <a:t>638</a:t>
                      </a:r>
                    </a:p>
                  </a:txBody>
                  <a:tcPr marL="9525" marR="9525" marT="9525" marB="0" anchor="b"/>
                </a:tc>
                <a:tc>
                  <a:txBody>
                    <a:bodyPr/>
                    <a:lstStyle/>
                    <a:p>
                      <a:pPr algn="ctr" fontAlgn="b"/>
                      <a:r>
                        <a:rPr lang="en-US" sz="2400" b="1" u="none" strike="noStrike" dirty="0">
                          <a:effectLst/>
                          <a:latin typeface="+mj-lt"/>
                        </a:rPr>
                        <a:t>12.37</a:t>
                      </a:r>
                      <a:endParaRPr lang="en-US" sz="2400" b="1"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1302305509"/>
                  </a:ext>
                </a:extLst>
              </a:tr>
              <a:tr h="512748">
                <a:tc>
                  <a:txBody>
                    <a:bodyPr/>
                    <a:lstStyle/>
                    <a:p>
                      <a:pPr algn="ctr" fontAlgn="b"/>
                      <a:r>
                        <a:rPr lang="en-US" sz="2400" b="1" i="0" u="none" strike="noStrike" dirty="0">
                          <a:solidFill>
                            <a:srgbClr val="000000"/>
                          </a:solidFill>
                          <a:effectLst/>
                          <a:latin typeface="+mj-lt"/>
                        </a:rPr>
                        <a:t>2022</a:t>
                      </a:r>
                    </a:p>
                  </a:txBody>
                  <a:tcPr marL="9525" marR="9525" marT="9525" marB="0" anchor="b">
                    <a:solidFill>
                      <a:schemeClr val="accent3">
                        <a:lumMod val="60000"/>
                        <a:lumOff val="40000"/>
                      </a:schemeClr>
                    </a:solidFill>
                  </a:tcPr>
                </a:tc>
                <a:tc>
                  <a:txBody>
                    <a:bodyPr/>
                    <a:lstStyle/>
                    <a:p>
                      <a:pPr algn="ctr" fontAlgn="b"/>
                      <a:r>
                        <a:rPr lang="en-US" sz="2400" b="1" i="0" u="none" strike="noStrike" dirty="0">
                          <a:solidFill>
                            <a:srgbClr val="000000"/>
                          </a:solidFill>
                          <a:effectLst/>
                          <a:latin typeface="+mj-lt"/>
                        </a:rPr>
                        <a:t>7485</a:t>
                      </a:r>
                    </a:p>
                  </a:txBody>
                  <a:tcPr marL="9525" marR="9525" marT="9525" marB="0" anchor="b"/>
                </a:tc>
                <a:tc>
                  <a:txBody>
                    <a:bodyPr/>
                    <a:lstStyle/>
                    <a:p>
                      <a:pPr algn="ctr" fontAlgn="b"/>
                      <a:r>
                        <a:rPr lang="en-US" sz="2400" b="1" i="0" u="none" strike="noStrike" dirty="0">
                          <a:solidFill>
                            <a:srgbClr val="000000"/>
                          </a:solidFill>
                          <a:effectLst/>
                          <a:latin typeface="+mj-lt"/>
                        </a:rPr>
                        <a:t>640</a:t>
                      </a:r>
                    </a:p>
                  </a:txBody>
                  <a:tcPr marL="9525" marR="9525" marT="9525" marB="0" anchor="b"/>
                </a:tc>
                <a:tc>
                  <a:txBody>
                    <a:bodyPr/>
                    <a:lstStyle/>
                    <a:p>
                      <a:pPr algn="ctr" fontAlgn="b"/>
                      <a:r>
                        <a:rPr lang="en-US" sz="2400" b="1" i="0" u="none" strike="noStrike" dirty="0">
                          <a:solidFill>
                            <a:srgbClr val="000000"/>
                          </a:solidFill>
                          <a:effectLst/>
                          <a:latin typeface="+mj-lt"/>
                        </a:rPr>
                        <a:t>11.70</a:t>
                      </a:r>
                    </a:p>
                  </a:txBody>
                  <a:tcPr marL="9525" marR="9525" marT="9525" marB="0" anchor="b"/>
                </a:tc>
                <a:extLst>
                  <a:ext uri="{0D108BD9-81ED-4DB2-BD59-A6C34878D82A}">
                    <a16:rowId xmlns:a16="http://schemas.microsoft.com/office/drawing/2014/main" val="1311803741"/>
                  </a:ext>
                </a:extLst>
              </a:tr>
              <a:tr h="512748">
                <a:tc>
                  <a:txBody>
                    <a:bodyPr/>
                    <a:lstStyle/>
                    <a:p>
                      <a:pPr algn="ctr" fontAlgn="b"/>
                      <a:r>
                        <a:rPr lang="en-US" sz="2400" b="1" i="0" u="none" strike="noStrike" dirty="0">
                          <a:solidFill>
                            <a:srgbClr val="000000"/>
                          </a:solidFill>
                          <a:effectLst/>
                          <a:latin typeface="+mj-lt"/>
                        </a:rPr>
                        <a:t>2017-2022</a:t>
                      </a:r>
                    </a:p>
                  </a:txBody>
                  <a:tcPr marL="9525" marR="9525" marT="9525" marB="0" anchor="b">
                    <a:solidFill>
                      <a:schemeClr val="accent3">
                        <a:lumMod val="60000"/>
                        <a:lumOff val="40000"/>
                      </a:schemeClr>
                    </a:solidFill>
                  </a:tcPr>
                </a:tc>
                <a:tc>
                  <a:txBody>
                    <a:bodyPr/>
                    <a:lstStyle/>
                    <a:p>
                      <a:pPr algn="ctr" fontAlgn="b"/>
                      <a:r>
                        <a:rPr lang="en-US" sz="2400" b="1" i="0" u="none" strike="noStrike" dirty="0">
                          <a:solidFill>
                            <a:srgbClr val="000000"/>
                          </a:solidFill>
                          <a:effectLst/>
                          <a:latin typeface="+mj-lt"/>
                        </a:rPr>
                        <a:t>7841</a:t>
                      </a:r>
                    </a:p>
                  </a:txBody>
                  <a:tcPr marL="9525" marR="9525" marT="9525" marB="0" anchor="b"/>
                </a:tc>
                <a:tc>
                  <a:txBody>
                    <a:bodyPr/>
                    <a:lstStyle/>
                    <a:p>
                      <a:pPr algn="ctr" fontAlgn="b"/>
                      <a:r>
                        <a:rPr lang="en-US" sz="2400" b="1" i="0" u="none" strike="noStrike" dirty="0">
                          <a:solidFill>
                            <a:srgbClr val="000000"/>
                          </a:solidFill>
                          <a:effectLst/>
                          <a:latin typeface="+mj-lt"/>
                        </a:rPr>
                        <a:t>639.6</a:t>
                      </a:r>
                    </a:p>
                  </a:txBody>
                  <a:tcPr marL="9525" marR="9525" marT="9525" marB="0" anchor="b"/>
                </a:tc>
                <a:tc>
                  <a:txBody>
                    <a:bodyPr/>
                    <a:lstStyle/>
                    <a:p>
                      <a:pPr algn="ctr" fontAlgn="b"/>
                      <a:r>
                        <a:rPr lang="en-US" sz="2400" b="1" u="none" strike="noStrike" dirty="0">
                          <a:solidFill>
                            <a:srgbClr val="FF0000"/>
                          </a:solidFill>
                          <a:effectLst/>
                          <a:highlight>
                            <a:srgbClr val="FFFF00"/>
                          </a:highlight>
                          <a:latin typeface="+mj-lt"/>
                        </a:rPr>
                        <a:t>12.26</a:t>
                      </a:r>
                      <a:endParaRPr lang="en-US" sz="2400" b="1" i="0" u="none" strike="noStrike" dirty="0">
                        <a:solidFill>
                          <a:srgbClr val="FF0000"/>
                        </a:solidFill>
                        <a:effectLst/>
                        <a:highlight>
                          <a:srgbClr val="FFFF00"/>
                        </a:highlight>
                        <a:latin typeface="+mj-lt"/>
                      </a:endParaRPr>
                    </a:p>
                  </a:txBody>
                  <a:tcPr marL="9525" marR="9525" marT="9525" marB="0" anchor="b"/>
                </a:tc>
                <a:extLst>
                  <a:ext uri="{0D108BD9-81ED-4DB2-BD59-A6C34878D82A}">
                    <a16:rowId xmlns:a16="http://schemas.microsoft.com/office/drawing/2014/main" val="4068250928"/>
                  </a:ext>
                </a:extLst>
              </a:tr>
            </a:tbl>
          </a:graphicData>
        </a:graphic>
      </p:graphicFrame>
      <p:sp>
        <p:nvSpPr>
          <p:cNvPr id="4" name="TextBox 3">
            <a:extLst>
              <a:ext uri="{FF2B5EF4-FFF2-40B4-BE49-F238E27FC236}">
                <a16:creationId xmlns:a16="http://schemas.microsoft.com/office/drawing/2014/main" id="{03C79C99-5B6D-2990-6E03-93FAD60070F1}"/>
              </a:ext>
            </a:extLst>
          </p:cNvPr>
          <p:cNvSpPr txBox="1"/>
          <p:nvPr/>
        </p:nvSpPr>
        <p:spPr>
          <a:xfrm>
            <a:off x="10733518" y="878198"/>
            <a:ext cx="1239442" cy="830997"/>
          </a:xfrm>
          <a:prstGeom prst="rect">
            <a:avLst/>
          </a:prstGeom>
          <a:noFill/>
        </p:spPr>
        <p:txBody>
          <a:bodyPr wrap="none" rtlCol="0">
            <a:spAutoFit/>
          </a:bodyPr>
          <a:lstStyle/>
          <a:p>
            <a:pPr algn="ctr"/>
            <a:r>
              <a:rPr lang="en-US" sz="2400" dirty="0"/>
              <a:t>Episode</a:t>
            </a:r>
          </a:p>
          <a:p>
            <a:pPr algn="ctr"/>
            <a:r>
              <a:rPr lang="en-US" sz="2400" dirty="0"/>
              <a:t>14-34</a:t>
            </a:r>
          </a:p>
        </p:txBody>
      </p:sp>
      <p:sp>
        <p:nvSpPr>
          <p:cNvPr id="6" name="TextBox 5">
            <a:extLst>
              <a:ext uri="{FF2B5EF4-FFF2-40B4-BE49-F238E27FC236}">
                <a16:creationId xmlns:a16="http://schemas.microsoft.com/office/drawing/2014/main" id="{81455198-E02B-A4AF-859D-3E266CE7C7DD}"/>
              </a:ext>
            </a:extLst>
          </p:cNvPr>
          <p:cNvSpPr txBox="1"/>
          <p:nvPr/>
        </p:nvSpPr>
        <p:spPr>
          <a:xfrm>
            <a:off x="196554" y="68367"/>
            <a:ext cx="11414728" cy="523220"/>
          </a:xfrm>
          <a:prstGeom prst="rect">
            <a:avLst/>
          </a:prstGeom>
          <a:noFill/>
        </p:spPr>
        <p:txBody>
          <a:bodyPr wrap="none" rtlCol="0">
            <a:spAutoFit/>
          </a:bodyPr>
          <a:lstStyle/>
          <a:p>
            <a:r>
              <a:rPr lang="en-US" sz="2800" dirty="0">
                <a:solidFill>
                  <a:srgbClr val="FFFF00"/>
                </a:solidFill>
              </a:rPr>
              <a:t>Is the Total Team Points in the MOV system consistent in 2001 &amp; 2022?</a:t>
            </a:r>
          </a:p>
        </p:txBody>
      </p:sp>
    </p:spTree>
    <p:extLst>
      <p:ext uri="{BB962C8B-B14F-4D97-AF65-F5344CB8AC3E}">
        <p14:creationId xmlns:p14="http://schemas.microsoft.com/office/powerpoint/2010/main" val="56804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56F0-7A63-CA8C-BE14-3CC5F9E602C8}"/>
              </a:ext>
            </a:extLst>
          </p:cNvPr>
          <p:cNvSpPr>
            <a:spLocks noGrp="1"/>
          </p:cNvSpPr>
          <p:nvPr>
            <p:ph type="title"/>
          </p:nvPr>
        </p:nvSpPr>
        <p:spPr/>
        <p:txBody>
          <a:bodyPr>
            <a:normAutofit/>
          </a:bodyPr>
          <a:lstStyle/>
          <a:p>
            <a:pPr algn="ctr"/>
            <a:r>
              <a:rPr lang="en-US" sz="5400" dirty="0"/>
              <a:t>Episode 14 MatCliffs Notes # 1</a:t>
            </a:r>
          </a:p>
        </p:txBody>
      </p:sp>
      <p:sp>
        <p:nvSpPr>
          <p:cNvPr id="3" name="Content Placeholder 2">
            <a:extLst>
              <a:ext uri="{FF2B5EF4-FFF2-40B4-BE49-F238E27FC236}">
                <a16:creationId xmlns:a16="http://schemas.microsoft.com/office/drawing/2014/main" id="{482015ED-6AA7-DBE5-7CA7-B7FA716F75F1}"/>
              </a:ext>
            </a:extLst>
          </p:cNvPr>
          <p:cNvSpPr>
            <a:spLocks noGrp="1"/>
          </p:cNvSpPr>
          <p:nvPr>
            <p:ph idx="1"/>
          </p:nvPr>
        </p:nvSpPr>
        <p:spPr>
          <a:xfrm>
            <a:off x="680321" y="2336872"/>
            <a:ext cx="9613861" cy="4055381"/>
          </a:xfrm>
        </p:spPr>
        <p:txBody>
          <a:bodyPr>
            <a:normAutofit fontScale="92500" lnSpcReduction="20000"/>
          </a:bodyPr>
          <a:lstStyle/>
          <a:p>
            <a:r>
              <a:rPr lang="en-US" dirty="0">
                <a:solidFill>
                  <a:srgbClr val="FFFF00"/>
                </a:solidFill>
              </a:rPr>
              <a:t>1) MOV – Every Point Just Means More!</a:t>
            </a:r>
          </a:p>
          <a:p>
            <a:r>
              <a:rPr lang="en-US" dirty="0"/>
              <a:t>2) The MOV system does not alter team standings in any meaningful way.  The best teams are rewarded.  MOV is a much easier system to follow.</a:t>
            </a:r>
          </a:p>
          <a:p>
            <a:r>
              <a:rPr lang="en-US" dirty="0"/>
              <a:t>3) MatStats learned that the 8- &amp; 9-point victories jump 7-point victories and 15 &amp; 16 also jump many.  This shows that wrestlers react to the risk vs reward.  MOV should have this increased action at all scores, since all points matter.</a:t>
            </a:r>
          </a:p>
          <a:p>
            <a:r>
              <a:rPr lang="en-US" dirty="0"/>
              <a:t>4) Semis &amp; Quarters are where the most team points are scored.</a:t>
            </a:r>
          </a:p>
          <a:p>
            <a:r>
              <a:rPr lang="en-US" dirty="0"/>
              <a:t>5) The Current System does not reward the 3</a:t>
            </a:r>
            <a:r>
              <a:rPr lang="en-US" baseline="30000" dirty="0"/>
              <a:t>rd</a:t>
            </a:r>
            <a:r>
              <a:rPr lang="en-US" dirty="0"/>
              <a:t>/5</a:t>
            </a:r>
            <a:r>
              <a:rPr lang="en-US" baseline="30000" dirty="0"/>
              <a:t>th</a:t>
            </a:r>
            <a:r>
              <a:rPr lang="en-US" dirty="0"/>
              <a:t>/7</a:t>
            </a:r>
            <a:r>
              <a:rPr lang="en-US" baseline="30000" dirty="0"/>
              <a:t>th</a:t>
            </a:r>
            <a:r>
              <a:rPr lang="en-US" dirty="0"/>
              <a:t> place bouts enough.  In the CS the 32 seed vs 33 seed score as many team points as the 3</a:t>
            </a:r>
            <a:r>
              <a:rPr lang="en-US" baseline="30000" dirty="0"/>
              <a:t>rd</a:t>
            </a:r>
            <a:r>
              <a:rPr lang="en-US" dirty="0"/>
              <a:t>/5</a:t>
            </a:r>
            <a:r>
              <a:rPr lang="en-US" baseline="30000" dirty="0"/>
              <a:t>th</a:t>
            </a:r>
            <a:r>
              <a:rPr lang="en-US" dirty="0"/>
              <a:t>/7</a:t>
            </a:r>
            <a:r>
              <a:rPr lang="en-US" baseline="30000" dirty="0"/>
              <a:t>th</a:t>
            </a:r>
            <a:r>
              <a:rPr lang="en-US" dirty="0"/>
              <a:t> place bouts do.  MOV remedies this problem.</a:t>
            </a:r>
          </a:p>
          <a:p>
            <a:r>
              <a:rPr lang="en-US" dirty="0"/>
              <a:t>6) The 3</a:t>
            </a:r>
            <a:r>
              <a:rPr lang="en-US" baseline="30000" dirty="0"/>
              <a:t>rd</a:t>
            </a:r>
            <a:r>
              <a:rPr lang="en-US" dirty="0"/>
              <a:t>/5</a:t>
            </a:r>
            <a:r>
              <a:rPr lang="en-US" baseline="30000" dirty="0"/>
              <a:t>th</a:t>
            </a:r>
            <a:r>
              <a:rPr lang="en-US" dirty="0"/>
              <a:t>/7</a:t>
            </a:r>
            <a:r>
              <a:rPr lang="en-US" baseline="30000" dirty="0"/>
              <a:t>th</a:t>
            </a:r>
            <a:r>
              <a:rPr lang="en-US" dirty="0"/>
              <a:t> place bouts have an inordinate number of defaults.  Hopefully MOV will cure this issue.</a:t>
            </a:r>
          </a:p>
        </p:txBody>
      </p:sp>
      <p:sp>
        <p:nvSpPr>
          <p:cNvPr id="4" name="TextBox 3">
            <a:extLst>
              <a:ext uri="{FF2B5EF4-FFF2-40B4-BE49-F238E27FC236}">
                <a16:creationId xmlns:a16="http://schemas.microsoft.com/office/drawing/2014/main" id="{FC49CAF1-AF26-385B-1926-F82F7C1F6CA2}"/>
              </a:ext>
            </a:extLst>
          </p:cNvPr>
          <p:cNvSpPr txBox="1"/>
          <p:nvPr/>
        </p:nvSpPr>
        <p:spPr>
          <a:xfrm>
            <a:off x="680321" y="0"/>
            <a:ext cx="9946954" cy="646331"/>
          </a:xfrm>
          <a:prstGeom prst="rect">
            <a:avLst/>
          </a:prstGeom>
          <a:noFill/>
        </p:spPr>
        <p:txBody>
          <a:bodyPr wrap="none" rtlCol="0">
            <a:spAutoFit/>
          </a:bodyPr>
          <a:lstStyle/>
          <a:p>
            <a:r>
              <a:rPr lang="en-US" sz="3600" dirty="0">
                <a:solidFill>
                  <a:srgbClr val="FFFF00"/>
                </a:solidFill>
              </a:rPr>
              <a:t>Can MatStats recap Episode 14 for the viewers?</a:t>
            </a:r>
          </a:p>
        </p:txBody>
      </p:sp>
      <p:sp>
        <p:nvSpPr>
          <p:cNvPr id="5" name="TextBox 4">
            <a:extLst>
              <a:ext uri="{FF2B5EF4-FFF2-40B4-BE49-F238E27FC236}">
                <a16:creationId xmlns:a16="http://schemas.microsoft.com/office/drawing/2014/main" id="{C3D2CD07-74F0-2B51-7656-E18C47996EA5}"/>
              </a:ext>
            </a:extLst>
          </p:cNvPr>
          <p:cNvSpPr txBox="1"/>
          <p:nvPr/>
        </p:nvSpPr>
        <p:spPr>
          <a:xfrm>
            <a:off x="10733517" y="878198"/>
            <a:ext cx="1239442" cy="830997"/>
          </a:xfrm>
          <a:prstGeom prst="rect">
            <a:avLst/>
          </a:prstGeom>
          <a:noFill/>
        </p:spPr>
        <p:txBody>
          <a:bodyPr wrap="none" rtlCol="0">
            <a:spAutoFit/>
          </a:bodyPr>
          <a:lstStyle/>
          <a:p>
            <a:pPr algn="ctr"/>
            <a:r>
              <a:rPr lang="en-US" sz="2400" dirty="0"/>
              <a:t>Episode</a:t>
            </a:r>
          </a:p>
          <a:p>
            <a:pPr algn="ctr"/>
            <a:r>
              <a:rPr lang="en-US" sz="2400" dirty="0"/>
              <a:t>14-35</a:t>
            </a:r>
          </a:p>
        </p:txBody>
      </p:sp>
    </p:spTree>
    <p:extLst>
      <p:ext uri="{BB962C8B-B14F-4D97-AF65-F5344CB8AC3E}">
        <p14:creationId xmlns:p14="http://schemas.microsoft.com/office/powerpoint/2010/main" val="3125529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56F0-7A63-CA8C-BE14-3CC5F9E602C8}"/>
              </a:ext>
            </a:extLst>
          </p:cNvPr>
          <p:cNvSpPr>
            <a:spLocks noGrp="1"/>
          </p:cNvSpPr>
          <p:nvPr>
            <p:ph type="title"/>
          </p:nvPr>
        </p:nvSpPr>
        <p:spPr/>
        <p:txBody>
          <a:bodyPr>
            <a:normAutofit/>
          </a:bodyPr>
          <a:lstStyle/>
          <a:p>
            <a:pPr algn="ctr"/>
            <a:r>
              <a:rPr lang="en-US" sz="5400" dirty="0"/>
              <a:t>Episode 14 MatCliffs Notes # 2</a:t>
            </a:r>
          </a:p>
        </p:txBody>
      </p:sp>
      <p:sp>
        <p:nvSpPr>
          <p:cNvPr id="3" name="Content Placeholder 2">
            <a:extLst>
              <a:ext uri="{FF2B5EF4-FFF2-40B4-BE49-F238E27FC236}">
                <a16:creationId xmlns:a16="http://schemas.microsoft.com/office/drawing/2014/main" id="{482015ED-6AA7-DBE5-7CA7-B7FA716F75F1}"/>
              </a:ext>
            </a:extLst>
          </p:cNvPr>
          <p:cNvSpPr>
            <a:spLocks noGrp="1"/>
          </p:cNvSpPr>
          <p:nvPr>
            <p:ph idx="1"/>
          </p:nvPr>
        </p:nvSpPr>
        <p:spPr>
          <a:xfrm>
            <a:off x="680321" y="2336872"/>
            <a:ext cx="9613861" cy="4140839"/>
          </a:xfrm>
        </p:spPr>
        <p:txBody>
          <a:bodyPr>
            <a:normAutofit/>
          </a:bodyPr>
          <a:lstStyle/>
          <a:p>
            <a:r>
              <a:rPr lang="en-US" dirty="0"/>
              <a:t>7) 3</a:t>
            </a:r>
            <a:r>
              <a:rPr lang="en-US" baseline="30000" dirty="0"/>
              <a:t>rd</a:t>
            </a:r>
            <a:r>
              <a:rPr lang="en-US" dirty="0"/>
              <a:t> – 8</a:t>
            </a:r>
            <a:r>
              <a:rPr lang="en-US" baseline="30000" dirty="0"/>
              <a:t>th</a:t>
            </a:r>
            <a:r>
              <a:rPr lang="en-US" dirty="0"/>
              <a:t> place winner's wrestlers more bouts than the finalists.</a:t>
            </a:r>
          </a:p>
          <a:p>
            <a:r>
              <a:rPr lang="en-US" dirty="0"/>
              <a:t>8) 3</a:t>
            </a:r>
            <a:r>
              <a:rPr lang="en-US" baseline="30000" dirty="0"/>
              <a:t>rd</a:t>
            </a:r>
            <a:r>
              <a:rPr lang="en-US" dirty="0"/>
              <a:t>, 4</a:t>
            </a:r>
            <a:r>
              <a:rPr lang="en-US" baseline="30000" dirty="0"/>
              <a:t>th</a:t>
            </a:r>
            <a:r>
              <a:rPr lang="en-US" dirty="0"/>
              <a:t>, 5</a:t>
            </a:r>
            <a:r>
              <a:rPr lang="en-US" baseline="30000" dirty="0"/>
              <a:t>th</a:t>
            </a:r>
            <a:r>
              <a:rPr lang="en-US" dirty="0"/>
              <a:t>, &amp; 7</a:t>
            </a:r>
            <a:r>
              <a:rPr lang="en-US" baseline="30000" dirty="0"/>
              <a:t>th</a:t>
            </a:r>
            <a:r>
              <a:rPr lang="en-US" dirty="0"/>
              <a:t> placers win more bouts than 2</a:t>
            </a:r>
            <a:r>
              <a:rPr lang="en-US" baseline="30000" dirty="0"/>
              <a:t>nd</a:t>
            </a:r>
            <a:r>
              <a:rPr lang="en-US" dirty="0"/>
              <a:t> place.</a:t>
            </a:r>
          </a:p>
          <a:p>
            <a:r>
              <a:rPr lang="en-US" dirty="0"/>
              <a:t>9) It is inherited in “modified” double elimination to have the possibility of lower placers to score more team points than higher placers.  This exists in CS &amp; MOV.</a:t>
            </a:r>
          </a:p>
          <a:p>
            <a:r>
              <a:rPr lang="en-US" dirty="0"/>
              <a:t>10) The MOV system has about 5.5X the number of team points than the CS.</a:t>
            </a:r>
          </a:p>
          <a:p>
            <a:r>
              <a:rPr lang="en-US" dirty="0"/>
              <a:t>11) The arithmetic mean for team points per win is MOV – 12.26 and CS – 2.21.</a:t>
            </a:r>
          </a:p>
        </p:txBody>
      </p:sp>
      <p:sp>
        <p:nvSpPr>
          <p:cNvPr id="4" name="TextBox 3">
            <a:extLst>
              <a:ext uri="{FF2B5EF4-FFF2-40B4-BE49-F238E27FC236}">
                <a16:creationId xmlns:a16="http://schemas.microsoft.com/office/drawing/2014/main" id="{FC49CAF1-AF26-385B-1926-F82F7C1F6CA2}"/>
              </a:ext>
            </a:extLst>
          </p:cNvPr>
          <p:cNvSpPr txBox="1"/>
          <p:nvPr/>
        </p:nvSpPr>
        <p:spPr>
          <a:xfrm>
            <a:off x="680321" y="0"/>
            <a:ext cx="9946954" cy="646331"/>
          </a:xfrm>
          <a:prstGeom prst="rect">
            <a:avLst/>
          </a:prstGeom>
          <a:noFill/>
        </p:spPr>
        <p:txBody>
          <a:bodyPr wrap="none" rtlCol="0">
            <a:spAutoFit/>
          </a:bodyPr>
          <a:lstStyle/>
          <a:p>
            <a:r>
              <a:rPr lang="en-US" sz="3600" dirty="0">
                <a:solidFill>
                  <a:srgbClr val="FFFF00"/>
                </a:solidFill>
              </a:rPr>
              <a:t>Can MatStats recap Episode 14 for the viewers?</a:t>
            </a:r>
          </a:p>
        </p:txBody>
      </p:sp>
      <p:sp>
        <p:nvSpPr>
          <p:cNvPr id="5" name="TextBox 4">
            <a:extLst>
              <a:ext uri="{FF2B5EF4-FFF2-40B4-BE49-F238E27FC236}">
                <a16:creationId xmlns:a16="http://schemas.microsoft.com/office/drawing/2014/main" id="{C3D2CD07-74F0-2B51-7656-E18C47996EA5}"/>
              </a:ext>
            </a:extLst>
          </p:cNvPr>
          <p:cNvSpPr txBox="1"/>
          <p:nvPr/>
        </p:nvSpPr>
        <p:spPr>
          <a:xfrm>
            <a:off x="10733517" y="878198"/>
            <a:ext cx="1239442" cy="830997"/>
          </a:xfrm>
          <a:prstGeom prst="rect">
            <a:avLst/>
          </a:prstGeom>
          <a:noFill/>
        </p:spPr>
        <p:txBody>
          <a:bodyPr wrap="none" rtlCol="0">
            <a:spAutoFit/>
          </a:bodyPr>
          <a:lstStyle/>
          <a:p>
            <a:pPr algn="ctr"/>
            <a:r>
              <a:rPr lang="en-US" sz="2400" dirty="0"/>
              <a:t>Episode</a:t>
            </a:r>
          </a:p>
          <a:p>
            <a:pPr algn="ctr"/>
            <a:r>
              <a:rPr lang="en-US" sz="2400" dirty="0"/>
              <a:t>14-36</a:t>
            </a:r>
          </a:p>
        </p:txBody>
      </p:sp>
    </p:spTree>
    <p:extLst>
      <p:ext uri="{BB962C8B-B14F-4D97-AF65-F5344CB8AC3E}">
        <p14:creationId xmlns:p14="http://schemas.microsoft.com/office/powerpoint/2010/main" val="2305881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44794-1142-FC20-B107-6AAC5E023899}"/>
              </a:ext>
            </a:extLst>
          </p:cNvPr>
          <p:cNvSpPr>
            <a:spLocks noGrp="1"/>
          </p:cNvSpPr>
          <p:nvPr>
            <p:ph type="title"/>
          </p:nvPr>
        </p:nvSpPr>
        <p:spPr/>
        <p:txBody>
          <a:bodyPr>
            <a:noAutofit/>
          </a:bodyPr>
          <a:lstStyle/>
          <a:p>
            <a:pPr algn="ctr"/>
            <a:r>
              <a:rPr lang="en-US" sz="5400" dirty="0"/>
              <a:t>If Not You, Who?</a:t>
            </a:r>
            <a:br>
              <a:rPr lang="en-US" sz="5400" dirty="0"/>
            </a:br>
            <a:r>
              <a:rPr lang="en-US" sz="5400" dirty="0"/>
              <a:t>If Not Now, When?</a:t>
            </a:r>
          </a:p>
        </p:txBody>
      </p:sp>
      <p:sp>
        <p:nvSpPr>
          <p:cNvPr id="3" name="Content Placeholder 2">
            <a:extLst>
              <a:ext uri="{FF2B5EF4-FFF2-40B4-BE49-F238E27FC236}">
                <a16:creationId xmlns:a16="http://schemas.microsoft.com/office/drawing/2014/main" id="{DD1208C3-E0D8-00B4-52A2-048772319AFA}"/>
              </a:ext>
            </a:extLst>
          </p:cNvPr>
          <p:cNvSpPr>
            <a:spLocks noGrp="1"/>
          </p:cNvSpPr>
          <p:nvPr>
            <p:ph idx="1"/>
          </p:nvPr>
        </p:nvSpPr>
        <p:spPr/>
        <p:txBody>
          <a:bodyPr>
            <a:normAutofit fontScale="92500" lnSpcReduction="10000"/>
          </a:bodyPr>
          <a:lstStyle/>
          <a:p>
            <a:r>
              <a:rPr lang="en-US" dirty="0">
                <a:solidFill>
                  <a:srgbClr val="FFFF00"/>
                </a:solidFill>
              </a:rPr>
              <a:t>MOV – Every Point Just Means More!</a:t>
            </a:r>
          </a:p>
          <a:p>
            <a:r>
              <a:rPr lang="en-US" dirty="0"/>
              <a:t>This change just won’t happen because we want it to happen, and we think it is the best idea for the sport.</a:t>
            </a:r>
          </a:p>
          <a:p>
            <a:r>
              <a:rPr lang="en-US" dirty="0">
                <a:solidFill>
                  <a:schemeClr val="bg1"/>
                </a:solidFill>
              </a:rPr>
              <a:t>You</a:t>
            </a:r>
            <a:r>
              <a:rPr lang="en-US" dirty="0"/>
              <a:t> need to make it happen!  </a:t>
            </a:r>
            <a:r>
              <a:rPr lang="en-US" dirty="0">
                <a:solidFill>
                  <a:schemeClr val="bg1"/>
                </a:solidFill>
              </a:rPr>
              <a:t>You</a:t>
            </a:r>
            <a:r>
              <a:rPr lang="en-US" dirty="0"/>
              <a:t> need to do this now!</a:t>
            </a:r>
          </a:p>
          <a:p>
            <a:r>
              <a:rPr lang="en-US" dirty="0"/>
              <a:t>Jim Giunta and the NCWA have used MOV in national dual meet championships in the past and they still have this optional scoring for all dual meets if both coaches agree.</a:t>
            </a:r>
          </a:p>
          <a:p>
            <a:r>
              <a:rPr lang="en-US" dirty="0"/>
              <a:t>MatStats wants to hear from you.  Twitter, Facebook, Instagram (@NWCAMatStats). Email – </a:t>
            </a:r>
            <a:r>
              <a:rPr lang="en-US" dirty="0">
                <a:hlinkClick r:id="rId2"/>
              </a:rPr>
              <a:t>NWCAMatStats@gmail.com</a:t>
            </a:r>
            <a:r>
              <a:rPr lang="en-US" dirty="0"/>
              <a:t>   </a:t>
            </a:r>
          </a:p>
          <a:p>
            <a:r>
              <a:rPr lang="en-US" dirty="0"/>
              <a:t>MatStats library of shows website – </a:t>
            </a:r>
            <a:r>
              <a:rPr lang="en-US" dirty="0">
                <a:hlinkClick r:id="rId3"/>
              </a:rPr>
              <a:t>www.NWCAonline.com/MatStats</a:t>
            </a:r>
            <a:r>
              <a:rPr lang="en-US" dirty="0"/>
              <a:t>  </a:t>
            </a:r>
          </a:p>
        </p:txBody>
      </p:sp>
      <p:sp>
        <p:nvSpPr>
          <p:cNvPr id="4" name="TextBox 3">
            <a:extLst>
              <a:ext uri="{FF2B5EF4-FFF2-40B4-BE49-F238E27FC236}">
                <a16:creationId xmlns:a16="http://schemas.microsoft.com/office/drawing/2014/main" id="{773A7BF6-0FD1-84E5-4E8E-4F9A0BE9A348}"/>
              </a:ext>
            </a:extLst>
          </p:cNvPr>
          <p:cNvSpPr txBox="1"/>
          <p:nvPr/>
        </p:nvSpPr>
        <p:spPr>
          <a:xfrm>
            <a:off x="10754294" y="878198"/>
            <a:ext cx="1239442" cy="830997"/>
          </a:xfrm>
          <a:prstGeom prst="rect">
            <a:avLst/>
          </a:prstGeom>
          <a:noFill/>
        </p:spPr>
        <p:txBody>
          <a:bodyPr wrap="none" rtlCol="0">
            <a:spAutoFit/>
          </a:bodyPr>
          <a:lstStyle/>
          <a:p>
            <a:pPr algn="ctr"/>
            <a:r>
              <a:rPr lang="en-US" sz="2400" dirty="0"/>
              <a:t>Episode</a:t>
            </a:r>
          </a:p>
          <a:p>
            <a:pPr algn="ctr"/>
            <a:r>
              <a:rPr lang="en-US" sz="2400" dirty="0"/>
              <a:t>14-37</a:t>
            </a:r>
          </a:p>
        </p:txBody>
      </p:sp>
      <p:sp>
        <p:nvSpPr>
          <p:cNvPr id="5" name="TextBox 4">
            <a:extLst>
              <a:ext uri="{FF2B5EF4-FFF2-40B4-BE49-F238E27FC236}">
                <a16:creationId xmlns:a16="http://schemas.microsoft.com/office/drawing/2014/main" id="{238E757A-9B00-3E9E-515E-57180EA84921}"/>
              </a:ext>
            </a:extLst>
          </p:cNvPr>
          <p:cNvSpPr txBox="1"/>
          <p:nvPr/>
        </p:nvSpPr>
        <p:spPr>
          <a:xfrm>
            <a:off x="680321" y="-19487"/>
            <a:ext cx="10174773" cy="646331"/>
          </a:xfrm>
          <a:prstGeom prst="rect">
            <a:avLst/>
          </a:prstGeom>
          <a:noFill/>
        </p:spPr>
        <p:txBody>
          <a:bodyPr wrap="none" rtlCol="0">
            <a:spAutoFit/>
          </a:bodyPr>
          <a:lstStyle/>
          <a:p>
            <a:r>
              <a:rPr lang="en-US" sz="3600" dirty="0">
                <a:solidFill>
                  <a:srgbClr val="FFFF00"/>
                </a:solidFill>
              </a:rPr>
              <a:t>Who should push for these changes?   And when?</a:t>
            </a:r>
          </a:p>
        </p:txBody>
      </p:sp>
    </p:spTree>
    <p:extLst>
      <p:ext uri="{BB962C8B-B14F-4D97-AF65-F5344CB8AC3E}">
        <p14:creationId xmlns:p14="http://schemas.microsoft.com/office/powerpoint/2010/main" val="2375791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44794-1142-FC20-B107-6AAC5E023899}"/>
              </a:ext>
            </a:extLst>
          </p:cNvPr>
          <p:cNvSpPr>
            <a:spLocks noGrp="1"/>
          </p:cNvSpPr>
          <p:nvPr>
            <p:ph type="title"/>
          </p:nvPr>
        </p:nvSpPr>
        <p:spPr/>
        <p:txBody>
          <a:bodyPr>
            <a:normAutofit/>
          </a:bodyPr>
          <a:lstStyle/>
          <a:p>
            <a:pPr algn="ctr"/>
            <a:r>
              <a:rPr lang="en-US" sz="6600" dirty="0"/>
              <a:t>NWCA All-Star Match</a:t>
            </a:r>
          </a:p>
        </p:txBody>
      </p:sp>
      <p:sp>
        <p:nvSpPr>
          <p:cNvPr id="3" name="Content Placeholder 2">
            <a:extLst>
              <a:ext uri="{FF2B5EF4-FFF2-40B4-BE49-F238E27FC236}">
                <a16:creationId xmlns:a16="http://schemas.microsoft.com/office/drawing/2014/main" id="{DD1208C3-E0D8-00B4-52A2-048772319AFA}"/>
              </a:ext>
            </a:extLst>
          </p:cNvPr>
          <p:cNvSpPr>
            <a:spLocks noGrp="1"/>
          </p:cNvSpPr>
          <p:nvPr>
            <p:ph idx="1"/>
          </p:nvPr>
        </p:nvSpPr>
        <p:spPr>
          <a:xfrm>
            <a:off x="680321" y="2336872"/>
            <a:ext cx="10865047" cy="4405760"/>
          </a:xfrm>
        </p:spPr>
        <p:txBody>
          <a:bodyPr>
            <a:noAutofit/>
          </a:bodyPr>
          <a:lstStyle/>
          <a:p>
            <a:pPr algn="ctr"/>
            <a:r>
              <a:rPr lang="en-US" sz="2800" dirty="0">
                <a:solidFill>
                  <a:srgbClr val="FFFF00"/>
                </a:solidFill>
              </a:rPr>
              <a:t>Tune In Next Month</a:t>
            </a:r>
          </a:p>
          <a:p>
            <a:pPr algn="ctr"/>
            <a:r>
              <a:rPr lang="en-US" sz="2800" dirty="0">
                <a:solidFill>
                  <a:srgbClr val="FFFF00"/>
                </a:solidFill>
              </a:rPr>
              <a:t>Same Mat Time</a:t>
            </a:r>
          </a:p>
          <a:p>
            <a:pPr algn="ctr"/>
            <a:r>
              <a:rPr lang="en-US" sz="2800" dirty="0">
                <a:solidFill>
                  <a:srgbClr val="FFFF00"/>
                </a:solidFill>
              </a:rPr>
              <a:t>Same Mat Channel</a:t>
            </a:r>
          </a:p>
          <a:p>
            <a:endParaRPr lang="en-US" sz="2800" dirty="0"/>
          </a:p>
          <a:p>
            <a:r>
              <a:rPr lang="en-US" sz="2800" dirty="0"/>
              <a:t>Next month show is on the NWCA All-Star Match.</a:t>
            </a:r>
          </a:p>
          <a:p>
            <a:r>
              <a:rPr lang="en-US" sz="2800" dirty="0"/>
              <a:t>It will include some stats, history, and why we are happy the All-Star Match is back on 11/22/2022 in Austin, TX.</a:t>
            </a:r>
          </a:p>
          <a:p>
            <a:r>
              <a:rPr lang="en-US" sz="2800" dirty="0"/>
              <a:t>MatStats hopes to see everyone Wednesday 11/16/22 at 3PM EST.</a:t>
            </a:r>
          </a:p>
        </p:txBody>
      </p:sp>
      <p:sp>
        <p:nvSpPr>
          <p:cNvPr id="4" name="TextBox 3">
            <a:extLst>
              <a:ext uri="{FF2B5EF4-FFF2-40B4-BE49-F238E27FC236}">
                <a16:creationId xmlns:a16="http://schemas.microsoft.com/office/drawing/2014/main" id="{773A7BF6-0FD1-84E5-4E8E-4F9A0BE9A348}"/>
              </a:ext>
            </a:extLst>
          </p:cNvPr>
          <p:cNvSpPr txBox="1"/>
          <p:nvPr/>
        </p:nvSpPr>
        <p:spPr>
          <a:xfrm>
            <a:off x="10754293" y="878198"/>
            <a:ext cx="1239442" cy="830997"/>
          </a:xfrm>
          <a:prstGeom prst="rect">
            <a:avLst/>
          </a:prstGeom>
          <a:noFill/>
        </p:spPr>
        <p:txBody>
          <a:bodyPr wrap="none" rtlCol="0">
            <a:spAutoFit/>
          </a:bodyPr>
          <a:lstStyle/>
          <a:p>
            <a:pPr algn="ctr"/>
            <a:r>
              <a:rPr lang="en-US" sz="2400" dirty="0"/>
              <a:t>Episode</a:t>
            </a:r>
          </a:p>
          <a:p>
            <a:pPr algn="ctr"/>
            <a:r>
              <a:rPr lang="en-US" sz="2400" dirty="0"/>
              <a:t>14-38</a:t>
            </a:r>
          </a:p>
        </p:txBody>
      </p:sp>
      <p:sp>
        <p:nvSpPr>
          <p:cNvPr id="5" name="TextBox 4">
            <a:extLst>
              <a:ext uri="{FF2B5EF4-FFF2-40B4-BE49-F238E27FC236}">
                <a16:creationId xmlns:a16="http://schemas.microsoft.com/office/drawing/2014/main" id="{3D31C64C-1D59-A38A-06CD-A36B2D4E2D68}"/>
              </a:ext>
            </a:extLst>
          </p:cNvPr>
          <p:cNvSpPr txBox="1"/>
          <p:nvPr/>
        </p:nvSpPr>
        <p:spPr>
          <a:xfrm>
            <a:off x="128187" y="0"/>
            <a:ext cx="11647918" cy="584775"/>
          </a:xfrm>
          <a:prstGeom prst="rect">
            <a:avLst/>
          </a:prstGeom>
          <a:noFill/>
        </p:spPr>
        <p:txBody>
          <a:bodyPr wrap="square" rtlCol="0">
            <a:spAutoFit/>
          </a:bodyPr>
          <a:lstStyle/>
          <a:p>
            <a:r>
              <a:rPr lang="en-US" sz="3200" dirty="0">
                <a:solidFill>
                  <a:srgbClr val="FFFF00"/>
                </a:solidFill>
              </a:rPr>
              <a:t>What is the topic next month (Wednesday 11/16/22 3PM EST)?</a:t>
            </a:r>
          </a:p>
        </p:txBody>
      </p:sp>
    </p:spTree>
    <p:extLst>
      <p:ext uri="{BB962C8B-B14F-4D97-AF65-F5344CB8AC3E}">
        <p14:creationId xmlns:p14="http://schemas.microsoft.com/office/powerpoint/2010/main" val="149814072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28267</TotalTime>
  <Words>5716</Words>
  <Application>Microsoft Office PowerPoint</Application>
  <PresentationFormat>Widescreen</PresentationFormat>
  <Paragraphs>1772</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Trebuchet MS</vt:lpstr>
      <vt:lpstr>Berlin</vt:lpstr>
      <vt:lpstr>If Not Now, When? If Not You, Who? Part II</vt:lpstr>
      <vt:lpstr>I Feel Like A Number</vt:lpstr>
      <vt:lpstr>The Opinions Expressed on this show do not necessarily reflect any policies or opinions of the NWCA.  Also, the MatStats guys do not always agree on all things discussed on their shows.</vt:lpstr>
      <vt:lpstr>The importance of this topic requires two shows by the MatStats gang.  It is a two-part show.  One in September 2022, one in October 2022.</vt:lpstr>
      <vt:lpstr>Tournament Team Scoring MOV vs CS Recap (MatCliffs Notes #1) of Episode 13, “If Not Now, When?  If Not You, Who? Part I” </vt:lpstr>
      <vt:lpstr>Tournament Team Scoring MOV vs CS Recap (MatCliffs Notes #2) of Episode 13, “If Not Now, When?  If Not You, Who? Part I”  </vt:lpstr>
      <vt:lpstr>Our viewers have weighed in on the confusion of our current system team scoring and believe it has some flaws.</vt:lpstr>
      <vt:lpstr>There will be 5.5X as many team points under the MOV scoring system.</vt:lpstr>
      <vt:lpstr>Total Team Points/win before placement points for the current system and MOV from 2017-2022.  The total multiple of MOV over CS is 5.69X.</vt:lpstr>
      <vt:lpstr>The average number of bouts by place from 2017-2022.</vt:lpstr>
      <vt:lpstr>Average number of wins by place Men’s NCAA D1 Championships 2017-2022.</vt:lpstr>
      <vt:lpstr>Total team Points per win MOV and Current System.  All rounds except 357 Place are close to the magical 5.5X multiplier.</vt:lpstr>
      <vt:lpstr>Ranking the rounds by total team points. MOV remedies the 357 round low team points issue.</vt:lpstr>
      <vt:lpstr>357 Place round (Session V) has many more defaults than other rounds.</vt:lpstr>
      <vt:lpstr>Long weekend so little to gain  risk reward</vt:lpstr>
      <vt:lpstr>The MOV scoring system increase the importance of the 357-placing round (Session V).  This should help reduce defaults in this round.</vt:lpstr>
      <vt:lpstr>In the CS the 32 vs 33 rattail bout scores as many team points as the 3-5-7 placing bouts!  MOV fixes this glaring issue.  Does anyone really think they should be equal?</vt:lpstr>
      <vt:lpstr>This chart shows that team scoring does affect the point differential in many bouts – major and techs.</vt:lpstr>
      <vt:lpstr>This bar graph shows the rankings of margin of victory.  8, 9, 15, &amp; 16 jump out of order due to increased team points.</vt:lpstr>
      <vt:lpstr>8- &amp; 15-point victories jump ahead of other numbers.  Does this show signs that the wrestlers kept working after virtually clinching a win to get extra team points.</vt:lpstr>
      <vt:lpstr>In 2022, there are not many changes in the MOV system.  The results are basically the same, it is just easier for the fans to follow the team scoring.</vt:lpstr>
      <vt:lpstr>The 5.5X multiplier holds true for weight classes, placing, and teams.  Teams with a higher multiplier will most likely place higher in the MOV system and the opposite for teams with a lower multiple. This encourages action and scoring. Much like what basketball did with the 3-point shot.</vt:lpstr>
      <vt:lpstr>When you make small changes, you can make things more complicated.  The classic example is the IRS code.  Practically no one understand the IRS code except CPA’s &amp; Stats guys.  We want and need a bigger tent in Wrestling.</vt:lpstr>
      <vt:lpstr>The two systems are very highly correlated.  Almost exactly.  Correlation runs from +1 to -1.</vt:lpstr>
      <vt:lpstr>MatStats shows that any team with a differential of +/- 4+ is an anomaly. Only 6% of the schools have a place differential of +/-4 or more.</vt:lpstr>
      <vt:lpstr>Understanding the scoring would make it easier to be a wrestling fan.  Could anyone imagine if a high percentage of fans didn’t know the scoring in the Super Bowl?</vt:lpstr>
      <vt:lpstr>Very little differentials near the top placing teams.  The lower the team points, the more likely the differentials.</vt:lpstr>
      <vt:lpstr>2001 has been the only year where the team champion had no finalists.  The MOV holds consistent with the CS in order of team finishes.  There are no big place differentials among top teams.</vt:lpstr>
      <vt:lpstr>Much like MatStats showed in 2001 &amp; 2022, there is not much movement in the team placing near the top of the standings.</vt:lpstr>
      <vt:lpstr>The multiplier of MOV/CS.  The multiplier average is about 5.5X.  The more removed from this number, the more likely a change in team standings will occur.</vt:lpstr>
      <vt:lpstr>The lower the team points, the more each point is magnified. This could result in a lot of action in what we usually would not focus our attention on.   MOV- Every Point Just Mean More!</vt:lpstr>
      <vt:lpstr>The correlation in 2021 between change in team placing from CS to MOV and the multiplier of MOV/CS = +0.7082.  MOV – Every Point Just Means More!</vt:lpstr>
      <vt:lpstr>McKee (3) scored more points than S. Lee (1) in the 2021 NCAA D1 Men’s tournament.  Is this a good example of how it will increase action/scoring or is it a flaw in MOV?</vt:lpstr>
      <vt:lpstr>We learned in Episode 12 that the MOV was consistent from 1988-1992 &amp; 2017-2022, this also holds true from 2002, 2021, &amp; 2022.</vt:lpstr>
      <vt:lpstr>Episode 14 MatCliffs Notes # 1</vt:lpstr>
      <vt:lpstr>Episode 14 MatCliffs Notes # 2</vt:lpstr>
      <vt:lpstr>If Not You, Who? If Not Now, When?</vt:lpstr>
      <vt:lpstr>NWCA All-Star Match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Gormley</dc:creator>
  <cp:lastModifiedBy>Glenn Gormley</cp:lastModifiedBy>
  <cp:revision>29</cp:revision>
  <dcterms:created xsi:type="dcterms:W3CDTF">2022-09-22T15:53:37Z</dcterms:created>
  <dcterms:modified xsi:type="dcterms:W3CDTF">2022-10-12T19:50:27Z</dcterms:modified>
</cp:coreProperties>
</file>